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6" r:id="rId4"/>
    <p:sldId id="267" r:id="rId5"/>
    <p:sldId id="268" r:id="rId6"/>
    <p:sldId id="269" r:id="rId7"/>
    <p:sldId id="270" r:id="rId8"/>
    <p:sldId id="271" r:id="rId9"/>
    <p:sldId id="272" r:id="rId10"/>
    <p:sldId id="273"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638"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77E9-133E-46D0-8148-7B07B59FAD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479CD5-292C-4D00-922F-1AC14BAB5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B3095-B65A-4339-BB80-96487BBB3293}"/>
              </a:ext>
            </a:extLst>
          </p:cNvPr>
          <p:cNvSpPr>
            <a:spLocks noGrp="1"/>
          </p:cNvSpPr>
          <p:nvPr>
            <p:ph type="dt" sz="half" idx="10"/>
          </p:nvPr>
        </p:nvSpPr>
        <p:spPr/>
        <p:txBody>
          <a:bodyPr/>
          <a:lstStyle/>
          <a:p>
            <a:fld id="{8926EC8D-ED0D-42A8-84CB-E4696816134C}" type="datetimeFigureOut">
              <a:rPr lang="en-US" smtClean="0"/>
              <a:t>3/21/2024</a:t>
            </a:fld>
            <a:endParaRPr lang="en-US"/>
          </a:p>
        </p:txBody>
      </p:sp>
      <p:sp>
        <p:nvSpPr>
          <p:cNvPr id="5" name="Footer Placeholder 4">
            <a:extLst>
              <a:ext uri="{FF2B5EF4-FFF2-40B4-BE49-F238E27FC236}">
                <a16:creationId xmlns:a16="http://schemas.microsoft.com/office/drawing/2014/main" id="{BD819F36-988D-4FF4-B2C6-4B0621EAA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4FA12-F528-40C6-B388-A8C3BACDA9D8}"/>
              </a:ext>
            </a:extLst>
          </p:cNvPr>
          <p:cNvSpPr>
            <a:spLocks noGrp="1"/>
          </p:cNvSpPr>
          <p:nvPr>
            <p:ph type="sldNum" sz="quarter" idx="12"/>
          </p:nvPr>
        </p:nvSpPr>
        <p:spPr/>
        <p:txBody>
          <a:bodyPr/>
          <a:lstStyle/>
          <a:p>
            <a:fld id="{351F6857-E0F9-475B-9A00-8095D94D21E1}" type="slidenum">
              <a:rPr lang="en-US" smtClean="0"/>
              <a:t>‹#›</a:t>
            </a:fld>
            <a:endParaRPr lang="en-US"/>
          </a:p>
        </p:txBody>
      </p:sp>
    </p:spTree>
    <p:extLst>
      <p:ext uri="{BB962C8B-B14F-4D97-AF65-F5344CB8AC3E}">
        <p14:creationId xmlns:p14="http://schemas.microsoft.com/office/powerpoint/2010/main" val="193920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4338-AA9F-4B92-AC4C-DBAB6B32FB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0EC00-902C-4580-8187-FA9D20E1D5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CF39C-90A4-4015-ABD2-C7561AD49DA9}"/>
              </a:ext>
            </a:extLst>
          </p:cNvPr>
          <p:cNvSpPr>
            <a:spLocks noGrp="1"/>
          </p:cNvSpPr>
          <p:nvPr>
            <p:ph type="dt" sz="half" idx="10"/>
          </p:nvPr>
        </p:nvSpPr>
        <p:spPr/>
        <p:txBody>
          <a:bodyPr/>
          <a:lstStyle/>
          <a:p>
            <a:fld id="{8926EC8D-ED0D-42A8-84CB-E4696816134C}" type="datetimeFigureOut">
              <a:rPr lang="en-US" smtClean="0"/>
              <a:t>3/21/2024</a:t>
            </a:fld>
            <a:endParaRPr lang="en-US"/>
          </a:p>
        </p:txBody>
      </p:sp>
      <p:sp>
        <p:nvSpPr>
          <p:cNvPr id="5" name="Footer Placeholder 4">
            <a:extLst>
              <a:ext uri="{FF2B5EF4-FFF2-40B4-BE49-F238E27FC236}">
                <a16:creationId xmlns:a16="http://schemas.microsoft.com/office/drawing/2014/main" id="{E5C1D88A-2DF0-4574-96A8-396132713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91E30-E32D-4F13-A243-00F66C6E767E}"/>
              </a:ext>
            </a:extLst>
          </p:cNvPr>
          <p:cNvSpPr>
            <a:spLocks noGrp="1"/>
          </p:cNvSpPr>
          <p:nvPr>
            <p:ph type="sldNum" sz="quarter" idx="12"/>
          </p:nvPr>
        </p:nvSpPr>
        <p:spPr/>
        <p:txBody>
          <a:bodyPr/>
          <a:lstStyle/>
          <a:p>
            <a:fld id="{351F6857-E0F9-475B-9A00-8095D94D21E1}" type="slidenum">
              <a:rPr lang="en-US" smtClean="0"/>
              <a:t>‹#›</a:t>
            </a:fld>
            <a:endParaRPr lang="en-US"/>
          </a:p>
        </p:txBody>
      </p:sp>
    </p:spTree>
    <p:extLst>
      <p:ext uri="{BB962C8B-B14F-4D97-AF65-F5344CB8AC3E}">
        <p14:creationId xmlns:p14="http://schemas.microsoft.com/office/powerpoint/2010/main" val="152077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5EBBF0-1469-4B53-B379-3F5F8DC98D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B5BDCF-792D-4CB2-A49B-75B573B527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5EAF4-2727-462A-9D13-6B623CB16ED1}"/>
              </a:ext>
            </a:extLst>
          </p:cNvPr>
          <p:cNvSpPr>
            <a:spLocks noGrp="1"/>
          </p:cNvSpPr>
          <p:nvPr>
            <p:ph type="dt" sz="half" idx="10"/>
          </p:nvPr>
        </p:nvSpPr>
        <p:spPr/>
        <p:txBody>
          <a:bodyPr/>
          <a:lstStyle/>
          <a:p>
            <a:fld id="{8926EC8D-ED0D-42A8-84CB-E4696816134C}" type="datetimeFigureOut">
              <a:rPr lang="en-US" smtClean="0"/>
              <a:t>3/21/2024</a:t>
            </a:fld>
            <a:endParaRPr lang="en-US"/>
          </a:p>
        </p:txBody>
      </p:sp>
      <p:sp>
        <p:nvSpPr>
          <p:cNvPr id="5" name="Footer Placeholder 4">
            <a:extLst>
              <a:ext uri="{FF2B5EF4-FFF2-40B4-BE49-F238E27FC236}">
                <a16:creationId xmlns:a16="http://schemas.microsoft.com/office/drawing/2014/main" id="{35360EEA-0739-4D9A-B282-4DD9F8565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4A7B3-5BB9-4729-99E6-F0A867C07107}"/>
              </a:ext>
            </a:extLst>
          </p:cNvPr>
          <p:cNvSpPr>
            <a:spLocks noGrp="1"/>
          </p:cNvSpPr>
          <p:nvPr>
            <p:ph type="sldNum" sz="quarter" idx="12"/>
          </p:nvPr>
        </p:nvSpPr>
        <p:spPr/>
        <p:txBody>
          <a:bodyPr/>
          <a:lstStyle/>
          <a:p>
            <a:fld id="{351F6857-E0F9-475B-9A00-8095D94D21E1}" type="slidenum">
              <a:rPr lang="en-US" smtClean="0"/>
              <a:t>‹#›</a:t>
            </a:fld>
            <a:endParaRPr lang="en-US"/>
          </a:p>
        </p:txBody>
      </p:sp>
    </p:spTree>
    <p:extLst>
      <p:ext uri="{BB962C8B-B14F-4D97-AF65-F5344CB8AC3E}">
        <p14:creationId xmlns:p14="http://schemas.microsoft.com/office/powerpoint/2010/main" val="187479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F10C-4E1A-4980-82EF-3D4491F81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14A96-7627-44D7-9A19-0939584FC9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07443-A7EE-4F82-9977-211C3C92D875}"/>
              </a:ext>
            </a:extLst>
          </p:cNvPr>
          <p:cNvSpPr>
            <a:spLocks noGrp="1"/>
          </p:cNvSpPr>
          <p:nvPr>
            <p:ph type="dt" sz="half" idx="10"/>
          </p:nvPr>
        </p:nvSpPr>
        <p:spPr/>
        <p:txBody>
          <a:bodyPr/>
          <a:lstStyle/>
          <a:p>
            <a:fld id="{8926EC8D-ED0D-42A8-84CB-E4696816134C}" type="datetimeFigureOut">
              <a:rPr lang="en-US" smtClean="0"/>
              <a:t>3/21/2024</a:t>
            </a:fld>
            <a:endParaRPr lang="en-US"/>
          </a:p>
        </p:txBody>
      </p:sp>
      <p:sp>
        <p:nvSpPr>
          <p:cNvPr id="5" name="Footer Placeholder 4">
            <a:extLst>
              <a:ext uri="{FF2B5EF4-FFF2-40B4-BE49-F238E27FC236}">
                <a16:creationId xmlns:a16="http://schemas.microsoft.com/office/drawing/2014/main" id="{581FE5C3-1B02-429F-8607-FD1EE951A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0FCCA-B558-4AA6-AE54-8653CC790BFD}"/>
              </a:ext>
            </a:extLst>
          </p:cNvPr>
          <p:cNvSpPr>
            <a:spLocks noGrp="1"/>
          </p:cNvSpPr>
          <p:nvPr>
            <p:ph type="sldNum" sz="quarter" idx="12"/>
          </p:nvPr>
        </p:nvSpPr>
        <p:spPr/>
        <p:txBody>
          <a:bodyPr/>
          <a:lstStyle/>
          <a:p>
            <a:fld id="{351F6857-E0F9-475B-9A00-8095D94D21E1}" type="slidenum">
              <a:rPr lang="en-US" smtClean="0"/>
              <a:t>‹#›</a:t>
            </a:fld>
            <a:endParaRPr lang="en-US"/>
          </a:p>
        </p:txBody>
      </p:sp>
    </p:spTree>
    <p:extLst>
      <p:ext uri="{BB962C8B-B14F-4D97-AF65-F5344CB8AC3E}">
        <p14:creationId xmlns:p14="http://schemas.microsoft.com/office/powerpoint/2010/main" val="95920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1864-D9DD-4985-83A1-EF08377EA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BC4651-09D5-473C-9C9D-7DAEB6E7FA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058CAF-D410-4A65-B6CF-C2A726E6F795}"/>
              </a:ext>
            </a:extLst>
          </p:cNvPr>
          <p:cNvSpPr>
            <a:spLocks noGrp="1"/>
          </p:cNvSpPr>
          <p:nvPr>
            <p:ph type="dt" sz="half" idx="10"/>
          </p:nvPr>
        </p:nvSpPr>
        <p:spPr/>
        <p:txBody>
          <a:bodyPr/>
          <a:lstStyle/>
          <a:p>
            <a:fld id="{8926EC8D-ED0D-42A8-84CB-E4696816134C}" type="datetimeFigureOut">
              <a:rPr lang="en-US" smtClean="0"/>
              <a:t>3/21/2024</a:t>
            </a:fld>
            <a:endParaRPr lang="en-US"/>
          </a:p>
        </p:txBody>
      </p:sp>
      <p:sp>
        <p:nvSpPr>
          <p:cNvPr id="5" name="Footer Placeholder 4">
            <a:extLst>
              <a:ext uri="{FF2B5EF4-FFF2-40B4-BE49-F238E27FC236}">
                <a16:creationId xmlns:a16="http://schemas.microsoft.com/office/drawing/2014/main" id="{F2AF8B5A-119B-4E5D-A269-61A42D13E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A4489-4867-405F-993A-1948427B83D7}"/>
              </a:ext>
            </a:extLst>
          </p:cNvPr>
          <p:cNvSpPr>
            <a:spLocks noGrp="1"/>
          </p:cNvSpPr>
          <p:nvPr>
            <p:ph type="sldNum" sz="quarter" idx="12"/>
          </p:nvPr>
        </p:nvSpPr>
        <p:spPr/>
        <p:txBody>
          <a:bodyPr/>
          <a:lstStyle/>
          <a:p>
            <a:fld id="{351F6857-E0F9-475B-9A00-8095D94D21E1}" type="slidenum">
              <a:rPr lang="en-US" smtClean="0"/>
              <a:t>‹#›</a:t>
            </a:fld>
            <a:endParaRPr lang="en-US"/>
          </a:p>
        </p:txBody>
      </p:sp>
    </p:spTree>
    <p:extLst>
      <p:ext uri="{BB962C8B-B14F-4D97-AF65-F5344CB8AC3E}">
        <p14:creationId xmlns:p14="http://schemas.microsoft.com/office/powerpoint/2010/main" val="358973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D305-0347-474A-8D6F-9831B77062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C6076-521E-452E-A8C5-5C240AE28A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BD2986-A1CF-4E44-B0E8-23F697EB5C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5340D-278A-42C7-BA6C-15D603701EB6}"/>
              </a:ext>
            </a:extLst>
          </p:cNvPr>
          <p:cNvSpPr>
            <a:spLocks noGrp="1"/>
          </p:cNvSpPr>
          <p:nvPr>
            <p:ph type="dt" sz="half" idx="10"/>
          </p:nvPr>
        </p:nvSpPr>
        <p:spPr/>
        <p:txBody>
          <a:bodyPr/>
          <a:lstStyle/>
          <a:p>
            <a:fld id="{8926EC8D-ED0D-42A8-84CB-E4696816134C}" type="datetimeFigureOut">
              <a:rPr lang="en-US" smtClean="0"/>
              <a:t>3/21/2024</a:t>
            </a:fld>
            <a:endParaRPr lang="en-US"/>
          </a:p>
        </p:txBody>
      </p:sp>
      <p:sp>
        <p:nvSpPr>
          <p:cNvPr id="6" name="Footer Placeholder 5">
            <a:extLst>
              <a:ext uri="{FF2B5EF4-FFF2-40B4-BE49-F238E27FC236}">
                <a16:creationId xmlns:a16="http://schemas.microsoft.com/office/drawing/2014/main" id="{D92B7CCD-925E-4AFA-8E0B-1E240C30B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679B2-5ACB-4C57-8A54-107FEC0964D2}"/>
              </a:ext>
            </a:extLst>
          </p:cNvPr>
          <p:cNvSpPr>
            <a:spLocks noGrp="1"/>
          </p:cNvSpPr>
          <p:nvPr>
            <p:ph type="sldNum" sz="quarter" idx="12"/>
          </p:nvPr>
        </p:nvSpPr>
        <p:spPr/>
        <p:txBody>
          <a:bodyPr/>
          <a:lstStyle/>
          <a:p>
            <a:fld id="{351F6857-E0F9-475B-9A00-8095D94D21E1}" type="slidenum">
              <a:rPr lang="en-US" smtClean="0"/>
              <a:t>‹#›</a:t>
            </a:fld>
            <a:endParaRPr lang="en-US"/>
          </a:p>
        </p:txBody>
      </p:sp>
    </p:spTree>
    <p:extLst>
      <p:ext uri="{BB962C8B-B14F-4D97-AF65-F5344CB8AC3E}">
        <p14:creationId xmlns:p14="http://schemas.microsoft.com/office/powerpoint/2010/main" val="143783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5B56-80B9-49AA-8869-5B535110A9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A02F08-0ECA-4B0A-A10A-DEB5E5B337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1A022-BA62-4271-97A6-6ACCC4BFB0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390B2-8BE7-48FE-AB46-320DA384CB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662151-64DB-4A48-84BC-07C3B1F69F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62C36B-BA78-48BD-BC4A-320FC0170487}"/>
              </a:ext>
            </a:extLst>
          </p:cNvPr>
          <p:cNvSpPr>
            <a:spLocks noGrp="1"/>
          </p:cNvSpPr>
          <p:nvPr>
            <p:ph type="dt" sz="half" idx="10"/>
          </p:nvPr>
        </p:nvSpPr>
        <p:spPr/>
        <p:txBody>
          <a:bodyPr/>
          <a:lstStyle/>
          <a:p>
            <a:fld id="{8926EC8D-ED0D-42A8-84CB-E4696816134C}" type="datetimeFigureOut">
              <a:rPr lang="en-US" smtClean="0"/>
              <a:t>3/21/2024</a:t>
            </a:fld>
            <a:endParaRPr lang="en-US"/>
          </a:p>
        </p:txBody>
      </p:sp>
      <p:sp>
        <p:nvSpPr>
          <p:cNvPr id="8" name="Footer Placeholder 7">
            <a:extLst>
              <a:ext uri="{FF2B5EF4-FFF2-40B4-BE49-F238E27FC236}">
                <a16:creationId xmlns:a16="http://schemas.microsoft.com/office/drawing/2014/main" id="{769F41F0-215F-42B0-8002-16603BFD7B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41BBAF-5329-4319-9799-F4C39E8DDD4C}"/>
              </a:ext>
            </a:extLst>
          </p:cNvPr>
          <p:cNvSpPr>
            <a:spLocks noGrp="1"/>
          </p:cNvSpPr>
          <p:nvPr>
            <p:ph type="sldNum" sz="quarter" idx="12"/>
          </p:nvPr>
        </p:nvSpPr>
        <p:spPr/>
        <p:txBody>
          <a:bodyPr/>
          <a:lstStyle/>
          <a:p>
            <a:fld id="{351F6857-E0F9-475B-9A00-8095D94D21E1}" type="slidenum">
              <a:rPr lang="en-US" smtClean="0"/>
              <a:t>‹#›</a:t>
            </a:fld>
            <a:endParaRPr lang="en-US"/>
          </a:p>
        </p:txBody>
      </p:sp>
    </p:spTree>
    <p:extLst>
      <p:ext uri="{BB962C8B-B14F-4D97-AF65-F5344CB8AC3E}">
        <p14:creationId xmlns:p14="http://schemas.microsoft.com/office/powerpoint/2010/main" val="97860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39A7-7EF9-456D-A73A-F9F0453C9E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BBE958-F63F-4C7A-A444-041C2717AF0B}"/>
              </a:ext>
            </a:extLst>
          </p:cNvPr>
          <p:cNvSpPr>
            <a:spLocks noGrp="1"/>
          </p:cNvSpPr>
          <p:nvPr>
            <p:ph type="dt" sz="half" idx="10"/>
          </p:nvPr>
        </p:nvSpPr>
        <p:spPr/>
        <p:txBody>
          <a:bodyPr/>
          <a:lstStyle/>
          <a:p>
            <a:fld id="{8926EC8D-ED0D-42A8-84CB-E4696816134C}" type="datetimeFigureOut">
              <a:rPr lang="en-US" smtClean="0"/>
              <a:t>3/21/2024</a:t>
            </a:fld>
            <a:endParaRPr lang="en-US"/>
          </a:p>
        </p:txBody>
      </p:sp>
      <p:sp>
        <p:nvSpPr>
          <p:cNvPr id="4" name="Footer Placeholder 3">
            <a:extLst>
              <a:ext uri="{FF2B5EF4-FFF2-40B4-BE49-F238E27FC236}">
                <a16:creationId xmlns:a16="http://schemas.microsoft.com/office/drawing/2014/main" id="{03CA1803-15A7-4F17-B73B-62C5CADC41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FDB7FB-B341-4C0C-86AD-9E70790E2B76}"/>
              </a:ext>
            </a:extLst>
          </p:cNvPr>
          <p:cNvSpPr>
            <a:spLocks noGrp="1"/>
          </p:cNvSpPr>
          <p:nvPr>
            <p:ph type="sldNum" sz="quarter" idx="12"/>
          </p:nvPr>
        </p:nvSpPr>
        <p:spPr/>
        <p:txBody>
          <a:bodyPr/>
          <a:lstStyle/>
          <a:p>
            <a:fld id="{351F6857-E0F9-475B-9A00-8095D94D21E1}" type="slidenum">
              <a:rPr lang="en-US" smtClean="0"/>
              <a:t>‹#›</a:t>
            </a:fld>
            <a:endParaRPr lang="en-US"/>
          </a:p>
        </p:txBody>
      </p:sp>
    </p:spTree>
    <p:extLst>
      <p:ext uri="{BB962C8B-B14F-4D97-AF65-F5344CB8AC3E}">
        <p14:creationId xmlns:p14="http://schemas.microsoft.com/office/powerpoint/2010/main" val="21016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FB33F-D228-4E5D-9978-81C515A6DD54}"/>
              </a:ext>
            </a:extLst>
          </p:cNvPr>
          <p:cNvSpPr>
            <a:spLocks noGrp="1"/>
          </p:cNvSpPr>
          <p:nvPr>
            <p:ph type="dt" sz="half" idx="10"/>
          </p:nvPr>
        </p:nvSpPr>
        <p:spPr/>
        <p:txBody>
          <a:bodyPr/>
          <a:lstStyle/>
          <a:p>
            <a:fld id="{8926EC8D-ED0D-42A8-84CB-E4696816134C}" type="datetimeFigureOut">
              <a:rPr lang="en-US" smtClean="0"/>
              <a:t>3/21/2024</a:t>
            </a:fld>
            <a:endParaRPr lang="en-US"/>
          </a:p>
        </p:txBody>
      </p:sp>
      <p:sp>
        <p:nvSpPr>
          <p:cNvPr id="3" name="Footer Placeholder 2">
            <a:extLst>
              <a:ext uri="{FF2B5EF4-FFF2-40B4-BE49-F238E27FC236}">
                <a16:creationId xmlns:a16="http://schemas.microsoft.com/office/drawing/2014/main" id="{5C7A4798-0B8C-4DE8-A682-DFC633282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4BACF-6C8D-4666-A5A5-E324BB86687D}"/>
              </a:ext>
            </a:extLst>
          </p:cNvPr>
          <p:cNvSpPr>
            <a:spLocks noGrp="1"/>
          </p:cNvSpPr>
          <p:nvPr>
            <p:ph type="sldNum" sz="quarter" idx="12"/>
          </p:nvPr>
        </p:nvSpPr>
        <p:spPr/>
        <p:txBody>
          <a:bodyPr/>
          <a:lstStyle/>
          <a:p>
            <a:fld id="{351F6857-E0F9-475B-9A00-8095D94D21E1}" type="slidenum">
              <a:rPr lang="en-US" smtClean="0"/>
              <a:t>‹#›</a:t>
            </a:fld>
            <a:endParaRPr lang="en-US"/>
          </a:p>
        </p:txBody>
      </p:sp>
    </p:spTree>
    <p:extLst>
      <p:ext uri="{BB962C8B-B14F-4D97-AF65-F5344CB8AC3E}">
        <p14:creationId xmlns:p14="http://schemas.microsoft.com/office/powerpoint/2010/main" val="114602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48CA-1A82-46B6-AC8E-A43FE8D15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EC0098-46CD-4DB9-B838-DA5A5F240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A1F402-1377-4621-B31D-2BE8011B6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16301-095C-4D6F-9DC0-88ED11A53016}"/>
              </a:ext>
            </a:extLst>
          </p:cNvPr>
          <p:cNvSpPr>
            <a:spLocks noGrp="1"/>
          </p:cNvSpPr>
          <p:nvPr>
            <p:ph type="dt" sz="half" idx="10"/>
          </p:nvPr>
        </p:nvSpPr>
        <p:spPr/>
        <p:txBody>
          <a:bodyPr/>
          <a:lstStyle/>
          <a:p>
            <a:fld id="{8926EC8D-ED0D-42A8-84CB-E4696816134C}" type="datetimeFigureOut">
              <a:rPr lang="en-US" smtClean="0"/>
              <a:t>3/21/2024</a:t>
            </a:fld>
            <a:endParaRPr lang="en-US"/>
          </a:p>
        </p:txBody>
      </p:sp>
      <p:sp>
        <p:nvSpPr>
          <p:cNvPr id="6" name="Footer Placeholder 5">
            <a:extLst>
              <a:ext uri="{FF2B5EF4-FFF2-40B4-BE49-F238E27FC236}">
                <a16:creationId xmlns:a16="http://schemas.microsoft.com/office/drawing/2014/main" id="{E95B4EA1-F9AB-4AA9-9EAB-28F27E7CA8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BE5AA-58B2-476F-805B-9997B63DC4C8}"/>
              </a:ext>
            </a:extLst>
          </p:cNvPr>
          <p:cNvSpPr>
            <a:spLocks noGrp="1"/>
          </p:cNvSpPr>
          <p:nvPr>
            <p:ph type="sldNum" sz="quarter" idx="12"/>
          </p:nvPr>
        </p:nvSpPr>
        <p:spPr/>
        <p:txBody>
          <a:bodyPr/>
          <a:lstStyle/>
          <a:p>
            <a:fld id="{351F6857-E0F9-475B-9A00-8095D94D21E1}" type="slidenum">
              <a:rPr lang="en-US" smtClean="0"/>
              <a:t>‹#›</a:t>
            </a:fld>
            <a:endParaRPr lang="en-US"/>
          </a:p>
        </p:txBody>
      </p:sp>
    </p:spTree>
    <p:extLst>
      <p:ext uri="{BB962C8B-B14F-4D97-AF65-F5344CB8AC3E}">
        <p14:creationId xmlns:p14="http://schemas.microsoft.com/office/powerpoint/2010/main" val="275615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7050-B7B5-47AE-A9C2-44040BD06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B08D40-1D8F-4F58-9727-9E0F8E110C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8A1A7C-2FA2-4D31-A03E-2772E405C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B93E2E-76E1-42FA-A725-94AACE3E3C1C}"/>
              </a:ext>
            </a:extLst>
          </p:cNvPr>
          <p:cNvSpPr>
            <a:spLocks noGrp="1"/>
          </p:cNvSpPr>
          <p:nvPr>
            <p:ph type="dt" sz="half" idx="10"/>
          </p:nvPr>
        </p:nvSpPr>
        <p:spPr/>
        <p:txBody>
          <a:bodyPr/>
          <a:lstStyle/>
          <a:p>
            <a:fld id="{8926EC8D-ED0D-42A8-84CB-E4696816134C}" type="datetimeFigureOut">
              <a:rPr lang="en-US" smtClean="0"/>
              <a:t>3/21/2024</a:t>
            </a:fld>
            <a:endParaRPr lang="en-US"/>
          </a:p>
        </p:txBody>
      </p:sp>
      <p:sp>
        <p:nvSpPr>
          <p:cNvPr id="6" name="Footer Placeholder 5">
            <a:extLst>
              <a:ext uri="{FF2B5EF4-FFF2-40B4-BE49-F238E27FC236}">
                <a16:creationId xmlns:a16="http://schemas.microsoft.com/office/drawing/2014/main" id="{E8FEC5E3-DBC5-49C4-8DD9-1BE20DF49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6CCD2-87F8-41B4-8D28-984AE3D4EBD9}"/>
              </a:ext>
            </a:extLst>
          </p:cNvPr>
          <p:cNvSpPr>
            <a:spLocks noGrp="1"/>
          </p:cNvSpPr>
          <p:nvPr>
            <p:ph type="sldNum" sz="quarter" idx="12"/>
          </p:nvPr>
        </p:nvSpPr>
        <p:spPr/>
        <p:txBody>
          <a:bodyPr/>
          <a:lstStyle/>
          <a:p>
            <a:fld id="{351F6857-E0F9-475B-9A00-8095D94D21E1}" type="slidenum">
              <a:rPr lang="en-US" smtClean="0"/>
              <a:t>‹#›</a:t>
            </a:fld>
            <a:endParaRPr lang="en-US"/>
          </a:p>
        </p:txBody>
      </p:sp>
    </p:spTree>
    <p:extLst>
      <p:ext uri="{BB962C8B-B14F-4D97-AF65-F5344CB8AC3E}">
        <p14:creationId xmlns:p14="http://schemas.microsoft.com/office/powerpoint/2010/main" val="355510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565F37-E1FB-4B45-A88F-7F37FDB82E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FA031D-B3BD-4F5C-8010-9338EBE69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5E23C-33B6-4B51-B82A-E4689D5EA7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6EC8D-ED0D-42A8-84CB-E4696816134C}" type="datetimeFigureOut">
              <a:rPr lang="en-US" smtClean="0"/>
              <a:t>3/21/2024</a:t>
            </a:fld>
            <a:endParaRPr lang="en-US"/>
          </a:p>
        </p:txBody>
      </p:sp>
      <p:sp>
        <p:nvSpPr>
          <p:cNvPr id="5" name="Footer Placeholder 4">
            <a:extLst>
              <a:ext uri="{FF2B5EF4-FFF2-40B4-BE49-F238E27FC236}">
                <a16:creationId xmlns:a16="http://schemas.microsoft.com/office/drawing/2014/main" id="{5D53B583-AC5E-424C-BF8D-CE0C773F15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DB1A31-79D8-477D-95B5-925B4CCA2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F6857-E0F9-475B-9A00-8095D94D21E1}" type="slidenum">
              <a:rPr lang="en-US" smtClean="0"/>
              <a:t>‹#›</a:t>
            </a:fld>
            <a:endParaRPr lang="en-US"/>
          </a:p>
        </p:txBody>
      </p:sp>
    </p:spTree>
    <p:extLst>
      <p:ext uri="{BB962C8B-B14F-4D97-AF65-F5344CB8AC3E}">
        <p14:creationId xmlns:p14="http://schemas.microsoft.com/office/powerpoint/2010/main" val="170413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672289" y="-2877105"/>
            <a:ext cx="6303034" cy="7924192"/>
          </a:xfrm>
          <a:custGeom>
            <a:avLst/>
            <a:gdLst/>
            <a:ahLst/>
            <a:cxnLst/>
            <a:rect l="l" t="t" r="r" b="b"/>
            <a:pathLst>
              <a:path w="9454551" h="11886288">
                <a:moveTo>
                  <a:pt x="0" y="0"/>
                </a:moveTo>
                <a:lnTo>
                  <a:pt x="9454552" y="0"/>
                </a:lnTo>
                <a:lnTo>
                  <a:pt x="9454552" y="11886288"/>
                </a:lnTo>
                <a:lnTo>
                  <a:pt x="0" y="11886288"/>
                </a:lnTo>
                <a:lnTo>
                  <a:pt x="0" y="0"/>
                </a:lnTo>
                <a:close/>
              </a:path>
            </a:pathLst>
          </a:custGeom>
          <a:blipFill>
            <a:blip r:embed="rId2"/>
            <a:stretch>
              <a:fillRect/>
            </a:stretch>
          </a:blipFill>
        </p:spPr>
      </p:sp>
      <p:sp>
        <p:nvSpPr>
          <p:cNvPr id="3" name="Freeform 3"/>
          <p:cNvSpPr/>
          <p:nvPr/>
        </p:nvSpPr>
        <p:spPr>
          <a:xfrm rot="8100000">
            <a:off x="1475480" y="1937283"/>
            <a:ext cx="3646421" cy="2983435"/>
          </a:xfrm>
          <a:custGeom>
            <a:avLst/>
            <a:gdLst/>
            <a:ahLst/>
            <a:cxnLst/>
            <a:rect l="l" t="t" r="r" b="b"/>
            <a:pathLst>
              <a:path w="5469632" h="4475153">
                <a:moveTo>
                  <a:pt x="0" y="0"/>
                </a:moveTo>
                <a:lnTo>
                  <a:pt x="5469632" y="0"/>
                </a:lnTo>
                <a:lnTo>
                  <a:pt x="5469632" y="4475154"/>
                </a:lnTo>
                <a:lnTo>
                  <a:pt x="0" y="44751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458951" y="2640084"/>
            <a:ext cx="6101650" cy="5486400"/>
          </a:xfrm>
          <a:custGeom>
            <a:avLst/>
            <a:gdLst/>
            <a:ahLst/>
            <a:cxnLst/>
            <a:rect l="l" t="t" r="r" b="b"/>
            <a:pathLst>
              <a:path w="9152475" h="8229600">
                <a:moveTo>
                  <a:pt x="0" y="0"/>
                </a:moveTo>
                <a:lnTo>
                  <a:pt x="9152474" y="0"/>
                </a:lnTo>
                <a:lnTo>
                  <a:pt x="9152474" y="8229600"/>
                </a:lnTo>
                <a:lnTo>
                  <a:pt x="0" y="8229600"/>
                </a:lnTo>
                <a:lnTo>
                  <a:pt x="0" y="0"/>
                </a:lnTo>
                <a:close/>
              </a:path>
            </a:pathLst>
          </a:custGeom>
          <a:blipFill>
            <a:blip r:embed="rId5"/>
            <a:stretch>
              <a:fillRect/>
            </a:stretch>
          </a:blipFill>
        </p:spPr>
      </p:sp>
      <p:sp>
        <p:nvSpPr>
          <p:cNvPr id="5" name="Freeform 5"/>
          <p:cNvSpPr/>
          <p:nvPr/>
        </p:nvSpPr>
        <p:spPr>
          <a:xfrm rot="-2938341">
            <a:off x="2855369" y="3846816"/>
            <a:ext cx="6481263" cy="7206408"/>
          </a:xfrm>
          <a:custGeom>
            <a:avLst/>
            <a:gdLst/>
            <a:ahLst/>
            <a:cxnLst/>
            <a:rect l="l" t="t" r="r" b="b"/>
            <a:pathLst>
              <a:path w="9721895" h="10809612">
                <a:moveTo>
                  <a:pt x="0" y="0"/>
                </a:moveTo>
                <a:lnTo>
                  <a:pt x="9721896" y="0"/>
                </a:lnTo>
                <a:lnTo>
                  <a:pt x="9721896" y="10809612"/>
                </a:lnTo>
                <a:lnTo>
                  <a:pt x="0" y="10809612"/>
                </a:lnTo>
                <a:lnTo>
                  <a:pt x="0" y="0"/>
                </a:lnTo>
                <a:close/>
              </a:path>
            </a:pathLst>
          </a:custGeom>
          <a:blipFill>
            <a:blip r:embed="rId6"/>
            <a:stretch>
              <a:fillRect/>
            </a:stretch>
          </a:blipFill>
        </p:spPr>
      </p:sp>
      <p:sp>
        <p:nvSpPr>
          <p:cNvPr id="6" name="Freeform 6"/>
          <p:cNvSpPr/>
          <p:nvPr/>
        </p:nvSpPr>
        <p:spPr>
          <a:xfrm>
            <a:off x="-1781365" y="1705377"/>
            <a:ext cx="4934331" cy="5486400"/>
          </a:xfrm>
          <a:custGeom>
            <a:avLst/>
            <a:gdLst/>
            <a:ahLst/>
            <a:cxnLst/>
            <a:rect l="l" t="t" r="r" b="b"/>
            <a:pathLst>
              <a:path w="7401497" h="8229600">
                <a:moveTo>
                  <a:pt x="0" y="0"/>
                </a:moveTo>
                <a:lnTo>
                  <a:pt x="7401496" y="0"/>
                </a:lnTo>
                <a:lnTo>
                  <a:pt x="7401496" y="8229600"/>
                </a:lnTo>
                <a:lnTo>
                  <a:pt x="0" y="8229600"/>
                </a:lnTo>
                <a:lnTo>
                  <a:pt x="0" y="0"/>
                </a:lnTo>
                <a:close/>
              </a:path>
            </a:pathLst>
          </a:custGeom>
          <a:blipFill>
            <a:blip r:embed="rId6"/>
            <a:stretch>
              <a:fillRect/>
            </a:stretch>
          </a:blipFill>
        </p:spPr>
      </p:sp>
      <p:sp>
        <p:nvSpPr>
          <p:cNvPr id="7" name="Freeform 7"/>
          <p:cNvSpPr/>
          <p:nvPr/>
        </p:nvSpPr>
        <p:spPr>
          <a:xfrm rot="-1203235">
            <a:off x="104447" y="-679440"/>
            <a:ext cx="6097037" cy="3158850"/>
          </a:xfrm>
          <a:custGeom>
            <a:avLst/>
            <a:gdLst/>
            <a:ahLst/>
            <a:cxnLst/>
            <a:rect l="l" t="t" r="r" b="b"/>
            <a:pathLst>
              <a:path w="9145556" h="4738275">
                <a:moveTo>
                  <a:pt x="0" y="0"/>
                </a:moveTo>
                <a:lnTo>
                  <a:pt x="9145556" y="0"/>
                </a:lnTo>
                <a:lnTo>
                  <a:pt x="9145556" y="4738275"/>
                </a:lnTo>
                <a:lnTo>
                  <a:pt x="0" y="4738275"/>
                </a:lnTo>
                <a:lnTo>
                  <a:pt x="0" y="0"/>
                </a:lnTo>
                <a:close/>
              </a:path>
            </a:pathLst>
          </a:custGeom>
          <a:blipFill>
            <a:blip r:embed="rId6"/>
            <a:stretch>
              <a:fillRect t="-114609"/>
            </a:stretch>
          </a:blipFill>
        </p:spPr>
      </p:sp>
      <p:sp>
        <p:nvSpPr>
          <p:cNvPr id="8" name="TextBox 8"/>
          <p:cNvSpPr txBox="1"/>
          <p:nvPr/>
        </p:nvSpPr>
        <p:spPr>
          <a:xfrm>
            <a:off x="4667157" y="2614684"/>
            <a:ext cx="6780091" cy="1884618"/>
          </a:xfrm>
          <a:prstGeom prst="rect">
            <a:avLst/>
          </a:prstGeom>
        </p:spPr>
        <p:txBody>
          <a:bodyPr lIns="0" tIns="0" rIns="0" bIns="0" rtlCol="0" anchor="t">
            <a:spAutoFit/>
          </a:bodyPr>
          <a:lstStyle/>
          <a:p>
            <a:pPr>
              <a:lnSpc>
                <a:spcPts val="3829"/>
              </a:lnSpc>
            </a:pPr>
            <a:r>
              <a:rPr lang="en-US" sz="3015">
                <a:solidFill>
                  <a:srgbClr val="273384"/>
                </a:solidFill>
                <a:latin typeface="Eczar Bold"/>
              </a:rPr>
              <a:t>NOMENCLATURE, CLASSIFICATION AND Identification</a:t>
            </a:r>
          </a:p>
          <a:p>
            <a:pPr>
              <a:lnSpc>
                <a:spcPts val="8362"/>
              </a:lnSpc>
            </a:pPr>
            <a:endParaRPr lang="en-US" sz="3015">
              <a:solidFill>
                <a:srgbClr val="273384"/>
              </a:solidFill>
              <a:latin typeface="Eczar Bold"/>
            </a:endParaRPr>
          </a:p>
        </p:txBody>
      </p:sp>
      <p:sp>
        <p:nvSpPr>
          <p:cNvPr id="9" name="TextBox 9"/>
          <p:cNvSpPr txBox="1"/>
          <p:nvPr/>
        </p:nvSpPr>
        <p:spPr>
          <a:xfrm>
            <a:off x="3298690" y="685800"/>
            <a:ext cx="4037759" cy="218008"/>
          </a:xfrm>
          <a:prstGeom prst="rect">
            <a:avLst/>
          </a:prstGeom>
        </p:spPr>
        <p:txBody>
          <a:bodyPr lIns="0" tIns="0" rIns="0" bIns="0" rtlCol="0" anchor="t">
            <a:spAutoFit/>
          </a:bodyPr>
          <a:lstStyle/>
          <a:p>
            <a:pPr>
              <a:lnSpc>
                <a:spcPts val="1730"/>
              </a:lnSpc>
            </a:pPr>
            <a:r>
              <a:rPr lang="en-US" sz="1466">
                <a:solidFill>
                  <a:srgbClr val="231076"/>
                </a:solidFill>
                <a:latin typeface="TT Chocolates Bold"/>
              </a:rPr>
              <a:t>UNIVERSITY OF BASRAH / COLLEGE OF SCIENCE  </a:t>
            </a:r>
          </a:p>
        </p:txBody>
      </p:sp>
      <p:sp>
        <p:nvSpPr>
          <p:cNvPr id="10" name="TextBox 10"/>
          <p:cNvSpPr txBox="1"/>
          <p:nvPr/>
        </p:nvSpPr>
        <p:spPr>
          <a:xfrm>
            <a:off x="4439913" y="1891073"/>
            <a:ext cx="5981467" cy="208006"/>
          </a:xfrm>
          <a:prstGeom prst="rect">
            <a:avLst/>
          </a:prstGeom>
        </p:spPr>
        <p:txBody>
          <a:bodyPr lIns="0" tIns="0" rIns="0" bIns="0" rtlCol="0" anchor="t">
            <a:spAutoFit/>
          </a:bodyPr>
          <a:lstStyle/>
          <a:p>
            <a:pPr>
              <a:lnSpc>
                <a:spcPts val="1600"/>
              </a:lnSpc>
            </a:pPr>
            <a:r>
              <a:rPr lang="en-US" sz="1600">
                <a:solidFill>
                  <a:srgbClr val="0E0340"/>
                </a:solidFill>
                <a:latin typeface="TT Chocolates Ultra-Bold"/>
              </a:rPr>
              <a:t>LECTURE  2</a:t>
            </a:r>
            <a:endParaRPr lang="en-US" sz="1600" dirty="0">
              <a:solidFill>
                <a:srgbClr val="0E0340"/>
              </a:solidFill>
              <a:latin typeface="TT Chocolates Ultra-Bold"/>
            </a:endParaRPr>
          </a:p>
        </p:txBody>
      </p:sp>
      <p:grpSp>
        <p:nvGrpSpPr>
          <p:cNvPr id="11" name="Group 11"/>
          <p:cNvGrpSpPr/>
          <p:nvPr/>
        </p:nvGrpSpPr>
        <p:grpSpPr>
          <a:xfrm>
            <a:off x="5441324" y="4448577"/>
            <a:ext cx="5137158" cy="603563"/>
            <a:chOff x="0" y="0"/>
            <a:chExt cx="2168051" cy="254724"/>
          </a:xfrm>
        </p:grpSpPr>
        <p:sp>
          <p:nvSpPr>
            <p:cNvPr id="12" name="Freeform 12"/>
            <p:cNvSpPr/>
            <p:nvPr/>
          </p:nvSpPr>
          <p:spPr>
            <a:xfrm>
              <a:off x="0" y="0"/>
              <a:ext cx="2168051" cy="254724"/>
            </a:xfrm>
            <a:custGeom>
              <a:avLst/>
              <a:gdLst/>
              <a:ahLst/>
              <a:cxnLst/>
              <a:rect l="l" t="t" r="r" b="b"/>
              <a:pathLst>
                <a:path w="2168051" h="254724">
                  <a:moveTo>
                    <a:pt x="0" y="0"/>
                  </a:moveTo>
                  <a:lnTo>
                    <a:pt x="2168051" y="0"/>
                  </a:lnTo>
                  <a:lnTo>
                    <a:pt x="2168051" y="254724"/>
                  </a:lnTo>
                  <a:lnTo>
                    <a:pt x="0" y="254724"/>
                  </a:lnTo>
                  <a:close/>
                </a:path>
              </a:pathLst>
            </a:custGeom>
            <a:solidFill>
              <a:srgbClr val="F8F5FF"/>
            </a:solidFill>
            <a:ln w="9525" cap="sq">
              <a:solidFill>
                <a:srgbClr val="231076"/>
              </a:solidFill>
              <a:prstDash val="solid"/>
              <a:miter/>
            </a:ln>
          </p:spPr>
        </p:sp>
        <p:sp>
          <p:nvSpPr>
            <p:cNvPr id="13" name="TextBox 13"/>
            <p:cNvSpPr txBox="1"/>
            <p:nvPr/>
          </p:nvSpPr>
          <p:spPr>
            <a:xfrm>
              <a:off x="0" y="-19050"/>
              <a:ext cx="2168051" cy="273774"/>
            </a:xfrm>
            <a:prstGeom prst="rect">
              <a:avLst/>
            </a:prstGeom>
          </p:spPr>
          <p:txBody>
            <a:bodyPr lIns="23040" tIns="23040" rIns="23040" bIns="23040" rtlCol="0" anchor="ctr"/>
            <a:lstStyle/>
            <a:p>
              <a:pPr algn="ctr">
                <a:lnSpc>
                  <a:spcPts val="774"/>
                </a:lnSpc>
              </a:pPr>
              <a:endParaRPr sz="1200"/>
            </a:p>
          </p:txBody>
        </p:sp>
      </p:grpSp>
      <p:sp>
        <p:nvSpPr>
          <p:cNvPr id="14" name="TextBox 14"/>
          <p:cNvSpPr txBox="1"/>
          <p:nvPr/>
        </p:nvSpPr>
        <p:spPr>
          <a:xfrm>
            <a:off x="5597108" y="4601134"/>
            <a:ext cx="4920189" cy="286040"/>
          </a:xfrm>
          <a:prstGeom prst="rect">
            <a:avLst/>
          </a:prstGeom>
        </p:spPr>
        <p:txBody>
          <a:bodyPr lIns="0" tIns="0" rIns="0" bIns="0" rtlCol="0" anchor="t">
            <a:spAutoFit/>
          </a:bodyPr>
          <a:lstStyle/>
          <a:p>
            <a:pPr>
              <a:lnSpc>
                <a:spcPts val="2297"/>
              </a:lnSpc>
            </a:pPr>
            <a:r>
              <a:rPr lang="en-US" sz="1915">
                <a:solidFill>
                  <a:srgbClr val="0E0340"/>
                </a:solidFill>
                <a:latin typeface="TT Chocolates"/>
              </a:rPr>
              <a:t>Department of Pathological Analyses</a:t>
            </a:r>
          </a:p>
        </p:txBody>
      </p:sp>
      <p:grpSp>
        <p:nvGrpSpPr>
          <p:cNvPr id="15" name="Group 15"/>
          <p:cNvGrpSpPr/>
          <p:nvPr/>
        </p:nvGrpSpPr>
        <p:grpSpPr>
          <a:xfrm>
            <a:off x="5317569" y="5839105"/>
            <a:ext cx="4238985" cy="666191"/>
            <a:chOff x="0" y="0"/>
            <a:chExt cx="1674661" cy="263186"/>
          </a:xfrm>
        </p:grpSpPr>
        <p:sp>
          <p:nvSpPr>
            <p:cNvPr id="16" name="Freeform 16"/>
            <p:cNvSpPr/>
            <p:nvPr/>
          </p:nvSpPr>
          <p:spPr>
            <a:xfrm>
              <a:off x="0" y="0"/>
              <a:ext cx="1674661" cy="263186"/>
            </a:xfrm>
            <a:custGeom>
              <a:avLst/>
              <a:gdLst/>
              <a:ahLst/>
              <a:cxnLst/>
              <a:rect l="l" t="t" r="r" b="b"/>
              <a:pathLst>
                <a:path w="1674661" h="263186">
                  <a:moveTo>
                    <a:pt x="0" y="0"/>
                  </a:moveTo>
                  <a:lnTo>
                    <a:pt x="1674661" y="0"/>
                  </a:lnTo>
                  <a:lnTo>
                    <a:pt x="1674661" y="263186"/>
                  </a:lnTo>
                  <a:lnTo>
                    <a:pt x="0" y="263186"/>
                  </a:lnTo>
                  <a:close/>
                </a:path>
              </a:pathLst>
            </a:custGeom>
            <a:solidFill>
              <a:srgbClr val="FBFBF9"/>
            </a:solidFill>
          </p:spPr>
        </p:sp>
        <p:sp>
          <p:nvSpPr>
            <p:cNvPr id="17" name="TextBox 17"/>
            <p:cNvSpPr txBox="1"/>
            <p:nvPr/>
          </p:nvSpPr>
          <p:spPr>
            <a:xfrm>
              <a:off x="0" y="0"/>
              <a:ext cx="1674661" cy="263186"/>
            </a:xfrm>
            <a:prstGeom prst="rect">
              <a:avLst/>
            </a:prstGeom>
          </p:spPr>
          <p:txBody>
            <a:bodyPr lIns="110067" tIns="110067" rIns="110067" bIns="110067" rtlCol="0" anchor="ctr"/>
            <a:lstStyle/>
            <a:p>
              <a:pPr algn="ctr">
                <a:lnSpc>
                  <a:spcPts val="1730"/>
                </a:lnSpc>
              </a:pPr>
              <a:r>
                <a:rPr lang="en-US" sz="1466">
                  <a:solidFill>
                    <a:srgbClr val="000000"/>
                  </a:solidFill>
                  <a:latin typeface="TT Chocolates Bold"/>
                </a:rPr>
                <a:t>Presented by Prof.Dr. Saad S. Mahdi Al-amara</a:t>
              </a:r>
              <a:r>
                <a:rPr lang="en-US" sz="1466">
                  <a:solidFill>
                    <a:srgbClr val="FFFFFF"/>
                  </a:solidFill>
                  <a:latin typeface="TT Chocolates Bold"/>
                </a:rPr>
                <a:t>di Al-Amara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35469" y="-2054153"/>
            <a:ext cx="12462937" cy="3070289"/>
          </a:xfrm>
          <a:custGeom>
            <a:avLst/>
            <a:gdLst/>
            <a:ahLst/>
            <a:cxnLst/>
            <a:rect l="l" t="t" r="r" b="b"/>
            <a:pathLst>
              <a:path w="18694406" h="4605433">
                <a:moveTo>
                  <a:pt x="0" y="0"/>
                </a:moveTo>
                <a:lnTo>
                  <a:pt x="18694406" y="0"/>
                </a:lnTo>
                <a:lnTo>
                  <a:pt x="18694406" y="4605433"/>
                </a:lnTo>
                <a:lnTo>
                  <a:pt x="0" y="4605433"/>
                </a:lnTo>
                <a:lnTo>
                  <a:pt x="0" y="0"/>
                </a:lnTo>
                <a:close/>
              </a:path>
            </a:pathLst>
          </a:custGeom>
          <a:blipFill>
            <a:blip r:embed="rId2"/>
            <a:stretch>
              <a:fillRect t="-7590" b="-7590"/>
            </a:stretch>
          </a:blipFill>
        </p:spPr>
      </p:sp>
      <p:sp>
        <p:nvSpPr>
          <p:cNvPr id="3" name="Freeform 3"/>
          <p:cNvSpPr/>
          <p:nvPr/>
        </p:nvSpPr>
        <p:spPr>
          <a:xfrm>
            <a:off x="9235672" y="3894787"/>
            <a:ext cx="4541057" cy="4083167"/>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4" name="Freeform 4"/>
          <p:cNvSpPr/>
          <p:nvPr/>
        </p:nvSpPr>
        <p:spPr>
          <a:xfrm rot="-7038826">
            <a:off x="10853487" y="2523186"/>
            <a:ext cx="3352800" cy="27432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87424">
            <a:off x="7889789" y="3722905"/>
            <a:ext cx="4934331" cy="5323935"/>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6" name="TextBox 6"/>
          <p:cNvSpPr txBox="1"/>
          <p:nvPr/>
        </p:nvSpPr>
        <p:spPr>
          <a:xfrm>
            <a:off x="382010" y="1234428"/>
            <a:ext cx="10405597" cy="4364656"/>
          </a:xfrm>
          <a:prstGeom prst="rect">
            <a:avLst/>
          </a:prstGeom>
        </p:spPr>
        <p:txBody>
          <a:bodyPr lIns="0" tIns="0" rIns="0" bIns="0" rtlCol="0" anchor="t">
            <a:spAutoFit/>
          </a:bodyPr>
          <a:lstStyle/>
          <a:p>
            <a:pPr algn="just">
              <a:lnSpc>
                <a:spcPts val="3477"/>
              </a:lnSpc>
            </a:pPr>
            <a:r>
              <a:rPr lang="en-US" sz="2133">
                <a:solidFill>
                  <a:srgbClr val="FF3131"/>
                </a:solidFill>
                <a:latin typeface="Raleway Bold"/>
              </a:rPr>
              <a:t>3) Ecological characteristics</a:t>
            </a:r>
          </a:p>
          <a:p>
            <a:pPr algn="just">
              <a:lnSpc>
                <a:spcPts val="2282"/>
              </a:lnSpc>
            </a:pPr>
            <a:endParaRPr lang="en-US" sz="2133">
              <a:solidFill>
                <a:srgbClr val="FF3131"/>
              </a:solidFill>
              <a:latin typeface="Raleway Bold"/>
            </a:endParaRPr>
          </a:p>
          <a:p>
            <a:pPr algn="just">
              <a:lnSpc>
                <a:spcPts val="3477"/>
              </a:lnSpc>
            </a:pPr>
            <a:r>
              <a:rPr lang="en-US" sz="2133">
                <a:solidFill>
                  <a:srgbClr val="000000"/>
                </a:solidFill>
                <a:latin typeface="Raleway Bold"/>
              </a:rPr>
              <a:t>• Habitat and distribution of organism in nature and interaction between and among species in natural  environment.</a:t>
            </a:r>
          </a:p>
          <a:p>
            <a:pPr algn="just">
              <a:lnSpc>
                <a:spcPts val="3477"/>
              </a:lnSpc>
            </a:pPr>
            <a:endParaRPr lang="en-US" sz="2133">
              <a:solidFill>
                <a:srgbClr val="000000"/>
              </a:solidFill>
              <a:latin typeface="Raleway Bold"/>
            </a:endParaRPr>
          </a:p>
          <a:p>
            <a:pPr algn="just">
              <a:lnSpc>
                <a:spcPts val="3477"/>
              </a:lnSpc>
            </a:pPr>
            <a:r>
              <a:rPr lang="en-US" sz="2133">
                <a:solidFill>
                  <a:srgbClr val="000000"/>
                </a:solidFill>
                <a:latin typeface="Raleway Bold"/>
              </a:rPr>
              <a:t>• Microorganism found in marine environment differ  from those found in fresh water.</a:t>
            </a:r>
          </a:p>
          <a:p>
            <a:pPr algn="just">
              <a:lnSpc>
                <a:spcPts val="3477"/>
              </a:lnSpc>
            </a:pPr>
            <a:endParaRPr lang="en-US" sz="2133">
              <a:solidFill>
                <a:srgbClr val="000000"/>
              </a:solidFill>
              <a:latin typeface="Raleway Bold"/>
            </a:endParaRPr>
          </a:p>
          <a:p>
            <a:pPr algn="just">
              <a:lnSpc>
                <a:spcPts val="3477"/>
              </a:lnSpc>
            </a:pPr>
            <a:r>
              <a:rPr lang="en-US" sz="2133">
                <a:solidFill>
                  <a:srgbClr val="000000"/>
                </a:solidFill>
                <a:latin typeface="Raleway Bold"/>
              </a:rPr>
              <a:t>• The microbial population of oral cavity differ from the  intestinal tract </a:t>
            </a:r>
          </a:p>
          <a:p>
            <a:pPr algn="just">
              <a:lnSpc>
                <a:spcPts val="4346"/>
              </a:lnSpc>
            </a:pPr>
            <a:endParaRPr lang="en-US" sz="2133">
              <a:solidFill>
                <a:srgbClr val="000000"/>
              </a:solidFill>
              <a:latin typeface="Raleway Bold"/>
            </a:endParaRPr>
          </a:p>
        </p:txBody>
      </p:sp>
      <p:sp>
        <p:nvSpPr>
          <p:cNvPr id="7" name="Freeform 7"/>
          <p:cNvSpPr/>
          <p:nvPr/>
        </p:nvSpPr>
        <p:spPr>
          <a:xfrm>
            <a:off x="3230138" y="999311"/>
            <a:ext cx="5260108" cy="81763"/>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2439200" y="45774"/>
            <a:ext cx="6213165" cy="1441677"/>
          </a:xfrm>
          <a:prstGeom prst="rect">
            <a:avLst/>
          </a:prstGeom>
        </p:spPr>
        <p:txBody>
          <a:bodyPr lIns="0" tIns="0" rIns="0" bIns="0" rtlCol="0" anchor="t">
            <a:spAutoFit/>
          </a:bodyPr>
          <a:lstStyle/>
          <a:p>
            <a:pPr algn="ctr">
              <a:lnSpc>
                <a:spcPts val="3810"/>
              </a:lnSpc>
            </a:pPr>
            <a:endParaRPr sz="1200"/>
          </a:p>
          <a:p>
            <a:pPr algn="ctr">
              <a:lnSpc>
                <a:spcPts val="3810"/>
              </a:lnSpc>
            </a:pPr>
            <a:r>
              <a:rPr lang="en-US" sz="3000">
                <a:solidFill>
                  <a:srgbClr val="FF3131"/>
                </a:solidFill>
                <a:latin typeface="Eczar Bold"/>
              </a:rPr>
              <a:t>Classification of organism</a:t>
            </a:r>
          </a:p>
          <a:p>
            <a:pPr algn="ctr">
              <a:lnSpc>
                <a:spcPts val="3810"/>
              </a:lnSpc>
            </a:pPr>
            <a:endParaRPr lang="en-US" sz="3000">
              <a:solidFill>
                <a:srgbClr val="FF3131"/>
              </a:solidFill>
              <a:latin typeface="Eczar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35469" y="-2054153"/>
            <a:ext cx="12462937" cy="3070289"/>
          </a:xfrm>
          <a:custGeom>
            <a:avLst/>
            <a:gdLst/>
            <a:ahLst/>
            <a:cxnLst/>
            <a:rect l="l" t="t" r="r" b="b"/>
            <a:pathLst>
              <a:path w="18694406" h="4605433">
                <a:moveTo>
                  <a:pt x="0" y="0"/>
                </a:moveTo>
                <a:lnTo>
                  <a:pt x="18694406" y="0"/>
                </a:lnTo>
                <a:lnTo>
                  <a:pt x="18694406" y="4605433"/>
                </a:lnTo>
                <a:lnTo>
                  <a:pt x="0" y="4605433"/>
                </a:lnTo>
                <a:lnTo>
                  <a:pt x="0" y="0"/>
                </a:lnTo>
                <a:close/>
              </a:path>
            </a:pathLst>
          </a:custGeom>
          <a:blipFill>
            <a:blip r:embed="rId2"/>
            <a:stretch>
              <a:fillRect t="-7590" b="-7590"/>
            </a:stretch>
          </a:blipFill>
        </p:spPr>
      </p:sp>
      <p:sp>
        <p:nvSpPr>
          <p:cNvPr id="3" name="Freeform 3"/>
          <p:cNvSpPr/>
          <p:nvPr/>
        </p:nvSpPr>
        <p:spPr>
          <a:xfrm>
            <a:off x="9235672" y="3894787"/>
            <a:ext cx="4541057" cy="4083167"/>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4" name="Freeform 4"/>
          <p:cNvSpPr/>
          <p:nvPr/>
        </p:nvSpPr>
        <p:spPr>
          <a:xfrm rot="-7038826">
            <a:off x="10853487" y="2523186"/>
            <a:ext cx="3352800" cy="27432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87424">
            <a:off x="7889789" y="3722905"/>
            <a:ext cx="4934331" cy="5323935"/>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6" name="TextBox 6"/>
          <p:cNvSpPr txBox="1"/>
          <p:nvPr/>
        </p:nvSpPr>
        <p:spPr>
          <a:xfrm>
            <a:off x="411486" y="1057572"/>
            <a:ext cx="10405597" cy="6236964"/>
          </a:xfrm>
          <a:prstGeom prst="rect">
            <a:avLst/>
          </a:prstGeom>
        </p:spPr>
        <p:txBody>
          <a:bodyPr lIns="0" tIns="0" rIns="0" bIns="0" rtlCol="0" anchor="t">
            <a:spAutoFit/>
          </a:bodyPr>
          <a:lstStyle/>
          <a:p>
            <a:pPr algn="just">
              <a:lnSpc>
                <a:spcPts val="3477"/>
              </a:lnSpc>
            </a:pPr>
            <a:r>
              <a:rPr lang="en-US" sz="2133">
                <a:solidFill>
                  <a:srgbClr val="FF3131"/>
                </a:solidFill>
                <a:latin typeface="Raleway Bold"/>
              </a:rPr>
              <a:t>4) Biochemical characteristics</a:t>
            </a:r>
          </a:p>
          <a:p>
            <a:pPr algn="just">
              <a:lnSpc>
                <a:spcPts val="1521"/>
              </a:lnSpc>
            </a:pPr>
            <a:endParaRPr lang="en-US" sz="2133">
              <a:solidFill>
                <a:srgbClr val="FF3131"/>
              </a:solidFill>
              <a:latin typeface="Raleway Bold"/>
            </a:endParaRPr>
          </a:p>
          <a:p>
            <a:pPr algn="just">
              <a:lnSpc>
                <a:spcPts val="3477"/>
              </a:lnSpc>
            </a:pPr>
            <a:r>
              <a:rPr lang="en-US" sz="2133">
                <a:solidFill>
                  <a:srgbClr val="000000"/>
                </a:solidFill>
                <a:latin typeface="Raleway Bold"/>
              </a:rPr>
              <a:t>• Presence or absence of specific enzymes in microorganisms.</a:t>
            </a:r>
          </a:p>
          <a:p>
            <a:pPr algn="just">
              <a:lnSpc>
                <a:spcPts val="3477"/>
              </a:lnSpc>
            </a:pPr>
            <a:r>
              <a:rPr lang="en-US" sz="2133">
                <a:solidFill>
                  <a:srgbClr val="000000"/>
                </a:solidFill>
                <a:latin typeface="Raleway Bold"/>
              </a:rPr>
              <a:t>• Constituents of the cells such of cell wall lipid  or amino acid content, membrane protein content or presence of specific pigments etc.</a:t>
            </a:r>
          </a:p>
          <a:p>
            <a:pPr algn="just">
              <a:lnSpc>
                <a:spcPts val="3477"/>
              </a:lnSpc>
            </a:pPr>
            <a:r>
              <a:rPr lang="en-US" sz="2133">
                <a:solidFill>
                  <a:srgbClr val="FF3131"/>
                </a:solidFill>
                <a:latin typeface="Raleway Bold"/>
              </a:rPr>
              <a:t>5) Genetic characteristics</a:t>
            </a:r>
          </a:p>
          <a:p>
            <a:pPr algn="just">
              <a:lnSpc>
                <a:spcPts val="1413"/>
              </a:lnSpc>
            </a:pPr>
            <a:endParaRPr lang="en-US" sz="2133">
              <a:solidFill>
                <a:srgbClr val="FF3131"/>
              </a:solidFill>
              <a:latin typeface="Raleway Bold"/>
            </a:endParaRPr>
          </a:p>
          <a:p>
            <a:pPr algn="just">
              <a:lnSpc>
                <a:spcPts val="3477"/>
              </a:lnSpc>
            </a:pPr>
            <a:r>
              <a:rPr lang="en-US" sz="2133">
                <a:solidFill>
                  <a:srgbClr val="000000"/>
                </a:solidFill>
                <a:latin typeface="Raleway Bold"/>
              </a:rPr>
              <a:t>• Characteristics of hereditary material of cell (DNA and  RNA).</a:t>
            </a:r>
          </a:p>
          <a:p>
            <a:pPr algn="just">
              <a:lnSpc>
                <a:spcPts val="3477"/>
              </a:lnSpc>
            </a:pPr>
            <a:r>
              <a:rPr lang="en-US" sz="2133">
                <a:solidFill>
                  <a:srgbClr val="000000"/>
                </a:solidFill>
                <a:latin typeface="Raleway Bold"/>
              </a:rPr>
              <a:t>• The sequence of nucleotide bases in the DNA etc.</a:t>
            </a:r>
          </a:p>
          <a:p>
            <a:pPr algn="just">
              <a:lnSpc>
                <a:spcPts val="3477"/>
              </a:lnSpc>
            </a:pPr>
            <a:r>
              <a:rPr lang="en-US" sz="2133">
                <a:solidFill>
                  <a:srgbClr val="000000"/>
                </a:solidFill>
                <a:latin typeface="Raleway Bold"/>
              </a:rPr>
              <a:t>• DNA base composition</a:t>
            </a:r>
          </a:p>
          <a:p>
            <a:pPr algn="just">
              <a:lnSpc>
                <a:spcPts val="3477"/>
              </a:lnSpc>
            </a:pPr>
            <a:r>
              <a:rPr lang="en-US" sz="2133">
                <a:solidFill>
                  <a:srgbClr val="000000"/>
                </a:solidFill>
                <a:latin typeface="Raleway Bold"/>
              </a:rPr>
              <a:t>• Occurrence and function of other kinds of extrachromosal genetic material such as plasmid.</a:t>
            </a:r>
          </a:p>
          <a:p>
            <a:pPr algn="just">
              <a:lnSpc>
                <a:spcPts val="3477"/>
              </a:lnSpc>
            </a:pPr>
            <a:r>
              <a:rPr lang="en-US" sz="2133">
                <a:solidFill>
                  <a:srgbClr val="000000"/>
                </a:solidFill>
                <a:latin typeface="Raleway Bold"/>
              </a:rPr>
              <a:t>• Chromosomal gene exchange through transformation, conjugation and transduction.</a:t>
            </a:r>
          </a:p>
          <a:p>
            <a:pPr algn="just">
              <a:lnSpc>
                <a:spcPts val="4346"/>
              </a:lnSpc>
            </a:pPr>
            <a:endParaRPr lang="en-US" sz="2133">
              <a:solidFill>
                <a:srgbClr val="000000"/>
              </a:solidFill>
              <a:latin typeface="Raleway Bold"/>
            </a:endParaRPr>
          </a:p>
        </p:txBody>
      </p:sp>
      <p:sp>
        <p:nvSpPr>
          <p:cNvPr id="7" name="Freeform 7"/>
          <p:cNvSpPr/>
          <p:nvPr/>
        </p:nvSpPr>
        <p:spPr>
          <a:xfrm>
            <a:off x="3230138" y="999311"/>
            <a:ext cx="5260108" cy="81763"/>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2439200" y="45774"/>
            <a:ext cx="6213165" cy="1441677"/>
          </a:xfrm>
          <a:prstGeom prst="rect">
            <a:avLst/>
          </a:prstGeom>
        </p:spPr>
        <p:txBody>
          <a:bodyPr lIns="0" tIns="0" rIns="0" bIns="0" rtlCol="0" anchor="t">
            <a:spAutoFit/>
          </a:bodyPr>
          <a:lstStyle/>
          <a:p>
            <a:pPr algn="ctr">
              <a:lnSpc>
                <a:spcPts val="3810"/>
              </a:lnSpc>
            </a:pPr>
            <a:endParaRPr sz="1200"/>
          </a:p>
          <a:p>
            <a:pPr algn="ctr">
              <a:lnSpc>
                <a:spcPts val="3810"/>
              </a:lnSpc>
            </a:pPr>
            <a:r>
              <a:rPr lang="en-US" sz="3000">
                <a:solidFill>
                  <a:srgbClr val="FF3131"/>
                </a:solidFill>
                <a:latin typeface="Eczar Bold"/>
              </a:rPr>
              <a:t>Classification of organism</a:t>
            </a:r>
          </a:p>
          <a:p>
            <a:pPr algn="ctr">
              <a:lnSpc>
                <a:spcPts val="3810"/>
              </a:lnSpc>
            </a:pPr>
            <a:endParaRPr lang="en-US" sz="3000">
              <a:solidFill>
                <a:srgbClr val="FF3131"/>
              </a:solidFill>
              <a:latin typeface="Eczar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35469" y="-2054153"/>
            <a:ext cx="12462937" cy="3070289"/>
          </a:xfrm>
          <a:custGeom>
            <a:avLst/>
            <a:gdLst/>
            <a:ahLst/>
            <a:cxnLst/>
            <a:rect l="l" t="t" r="r" b="b"/>
            <a:pathLst>
              <a:path w="18694406" h="4605433">
                <a:moveTo>
                  <a:pt x="0" y="0"/>
                </a:moveTo>
                <a:lnTo>
                  <a:pt x="18694406" y="0"/>
                </a:lnTo>
                <a:lnTo>
                  <a:pt x="18694406" y="4605433"/>
                </a:lnTo>
                <a:lnTo>
                  <a:pt x="0" y="4605433"/>
                </a:lnTo>
                <a:lnTo>
                  <a:pt x="0" y="0"/>
                </a:lnTo>
                <a:close/>
              </a:path>
            </a:pathLst>
          </a:custGeom>
          <a:blipFill>
            <a:blip r:embed="rId2"/>
            <a:stretch>
              <a:fillRect t="-7590" b="-7590"/>
            </a:stretch>
          </a:blipFill>
        </p:spPr>
      </p:sp>
      <p:sp>
        <p:nvSpPr>
          <p:cNvPr id="3" name="Freeform 3"/>
          <p:cNvSpPr/>
          <p:nvPr/>
        </p:nvSpPr>
        <p:spPr>
          <a:xfrm>
            <a:off x="9235672" y="3894787"/>
            <a:ext cx="4541057" cy="4083167"/>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4" name="Freeform 4"/>
          <p:cNvSpPr/>
          <p:nvPr/>
        </p:nvSpPr>
        <p:spPr>
          <a:xfrm rot="-7038826">
            <a:off x="10853487" y="2523186"/>
            <a:ext cx="3352800" cy="27432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87424">
            <a:off x="7889789" y="3722905"/>
            <a:ext cx="4934331" cy="5323935"/>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6" name="TextBox 6"/>
          <p:cNvSpPr txBox="1"/>
          <p:nvPr/>
        </p:nvSpPr>
        <p:spPr>
          <a:xfrm>
            <a:off x="411486" y="1057572"/>
            <a:ext cx="10405597" cy="5865067"/>
          </a:xfrm>
          <a:prstGeom prst="rect">
            <a:avLst/>
          </a:prstGeom>
        </p:spPr>
        <p:txBody>
          <a:bodyPr lIns="0" tIns="0" rIns="0" bIns="0" rtlCol="0" anchor="t">
            <a:spAutoFit/>
          </a:bodyPr>
          <a:lstStyle/>
          <a:p>
            <a:pPr algn="just">
              <a:lnSpc>
                <a:spcPts val="3477"/>
              </a:lnSpc>
            </a:pPr>
            <a:r>
              <a:rPr lang="en-US" sz="2133">
                <a:solidFill>
                  <a:srgbClr val="FF3131"/>
                </a:solidFill>
                <a:latin typeface="Raleway Bold"/>
              </a:rPr>
              <a:t>2. Molecular methods</a:t>
            </a:r>
          </a:p>
          <a:p>
            <a:pPr algn="just">
              <a:lnSpc>
                <a:spcPts val="3477"/>
              </a:lnSpc>
            </a:pPr>
            <a:endParaRPr lang="en-US" sz="2133">
              <a:solidFill>
                <a:srgbClr val="FF3131"/>
              </a:solidFill>
              <a:latin typeface="Raleway Bold"/>
            </a:endParaRPr>
          </a:p>
          <a:p>
            <a:pPr algn="just">
              <a:lnSpc>
                <a:spcPts val="3477"/>
              </a:lnSpc>
            </a:pPr>
            <a:r>
              <a:rPr lang="en-US" sz="2133">
                <a:solidFill>
                  <a:srgbClr val="0E0340"/>
                </a:solidFill>
                <a:latin typeface="Raleway Bold"/>
              </a:rPr>
              <a:t>  • Analysis of nucleic acid (DNA and RNA) and protein.</a:t>
            </a:r>
          </a:p>
          <a:p>
            <a:pPr algn="just">
              <a:lnSpc>
                <a:spcPts val="3477"/>
              </a:lnSpc>
            </a:pPr>
            <a:r>
              <a:rPr lang="en-US" sz="2133">
                <a:solidFill>
                  <a:srgbClr val="0E0340"/>
                </a:solidFill>
                <a:latin typeface="Raleway"/>
              </a:rPr>
              <a:t> </a:t>
            </a:r>
            <a:r>
              <a:rPr lang="en-US" sz="2133">
                <a:solidFill>
                  <a:srgbClr val="0E0340"/>
                </a:solidFill>
                <a:latin typeface="Raleway Bold"/>
              </a:rPr>
              <a:t>• Phylogenetic inference based on molecularcharacteristics provide the most strong and reliable analysis of microbial evolution.</a:t>
            </a:r>
          </a:p>
          <a:p>
            <a:pPr algn="just">
              <a:lnSpc>
                <a:spcPts val="3477"/>
              </a:lnSpc>
            </a:pPr>
            <a:r>
              <a:rPr lang="en-US" sz="2133">
                <a:solidFill>
                  <a:srgbClr val="0E0340"/>
                </a:solidFill>
                <a:latin typeface="Raleway"/>
              </a:rPr>
              <a:t> </a:t>
            </a:r>
            <a:r>
              <a:rPr lang="en-US" sz="2133">
                <a:solidFill>
                  <a:srgbClr val="0E0340"/>
                </a:solidFill>
                <a:latin typeface="Raleway Bold"/>
              </a:rPr>
              <a:t>• Molecular method used in classification andidentification of microbes are;</a:t>
            </a:r>
          </a:p>
          <a:p>
            <a:pPr algn="just">
              <a:lnSpc>
                <a:spcPts val="3477"/>
              </a:lnSpc>
            </a:pPr>
            <a:endParaRPr lang="en-US" sz="2133">
              <a:solidFill>
                <a:srgbClr val="0E0340"/>
              </a:solidFill>
              <a:latin typeface="Raleway Bold"/>
            </a:endParaRPr>
          </a:p>
          <a:p>
            <a:pPr algn="just">
              <a:lnSpc>
                <a:spcPts val="3477"/>
              </a:lnSpc>
            </a:pPr>
            <a:r>
              <a:rPr lang="en-US" sz="2133">
                <a:solidFill>
                  <a:srgbClr val="000000"/>
                </a:solidFill>
                <a:latin typeface="Raleway Bold"/>
              </a:rPr>
              <a:t>a) Nucleic-acid base composition</a:t>
            </a:r>
          </a:p>
          <a:p>
            <a:pPr algn="just">
              <a:lnSpc>
                <a:spcPts val="3477"/>
              </a:lnSpc>
            </a:pPr>
            <a:r>
              <a:rPr lang="en-US" sz="2133">
                <a:solidFill>
                  <a:srgbClr val="000000"/>
                </a:solidFill>
                <a:latin typeface="Raleway Bold"/>
              </a:rPr>
              <a:t>b) Nucleic-acid hybridization</a:t>
            </a:r>
          </a:p>
          <a:p>
            <a:pPr algn="just">
              <a:lnSpc>
                <a:spcPts val="3477"/>
              </a:lnSpc>
            </a:pPr>
            <a:r>
              <a:rPr lang="en-US" sz="2133">
                <a:solidFill>
                  <a:srgbClr val="000000"/>
                </a:solidFill>
                <a:latin typeface="Raleway Bold"/>
              </a:rPr>
              <a:t>c) Nucleic-acid sequencing</a:t>
            </a:r>
          </a:p>
          <a:p>
            <a:pPr algn="just">
              <a:lnSpc>
                <a:spcPts val="3477"/>
              </a:lnSpc>
            </a:pPr>
            <a:r>
              <a:rPr lang="en-US" sz="2133">
                <a:solidFill>
                  <a:srgbClr val="000000"/>
                </a:solidFill>
                <a:latin typeface="Raleway Bold"/>
              </a:rPr>
              <a:t>d) Genome fingerprinting</a:t>
            </a:r>
          </a:p>
          <a:p>
            <a:pPr algn="just">
              <a:lnSpc>
                <a:spcPts val="3477"/>
              </a:lnSpc>
            </a:pPr>
            <a:r>
              <a:rPr lang="en-US" sz="2133">
                <a:solidFill>
                  <a:srgbClr val="000000"/>
                </a:solidFill>
                <a:latin typeface="Raleway Bold"/>
              </a:rPr>
              <a:t>e) Amino acid sequencing</a:t>
            </a:r>
          </a:p>
          <a:p>
            <a:pPr algn="just">
              <a:lnSpc>
                <a:spcPts val="4346"/>
              </a:lnSpc>
            </a:pPr>
            <a:endParaRPr lang="en-US" sz="2133">
              <a:solidFill>
                <a:srgbClr val="000000"/>
              </a:solidFill>
              <a:latin typeface="Raleway Bold"/>
            </a:endParaRPr>
          </a:p>
        </p:txBody>
      </p:sp>
      <p:sp>
        <p:nvSpPr>
          <p:cNvPr id="7" name="Freeform 7"/>
          <p:cNvSpPr/>
          <p:nvPr/>
        </p:nvSpPr>
        <p:spPr>
          <a:xfrm>
            <a:off x="3230138" y="999311"/>
            <a:ext cx="5260108" cy="81763"/>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2439200" y="45774"/>
            <a:ext cx="6213165" cy="1441677"/>
          </a:xfrm>
          <a:prstGeom prst="rect">
            <a:avLst/>
          </a:prstGeom>
        </p:spPr>
        <p:txBody>
          <a:bodyPr lIns="0" tIns="0" rIns="0" bIns="0" rtlCol="0" anchor="t">
            <a:spAutoFit/>
          </a:bodyPr>
          <a:lstStyle/>
          <a:p>
            <a:pPr algn="ctr">
              <a:lnSpc>
                <a:spcPts val="3810"/>
              </a:lnSpc>
            </a:pPr>
            <a:endParaRPr sz="1200"/>
          </a:p>
          <a:p>
            <a:pPr algn="ctr">
              <a:lnSpc>
                <a:spcPts val="3810"/>
              </a:lnSpc>
            </a:pPr>
            <a:r>
              <a:rPr lang="en-US" sz="3000">
                <a:solidFill>
                  <a:srgbClr val="FF3131"/>
                </a:solidFill>
                <a:latin typeface="Eczar Bold"/>
              </a:rPr>
              <a:t>Classification of organism</a:t>
            </a:r>
          </a:p>
          <a:p>
            <a:pPr algn="ctr">
              <a:lnSpc>
                <a:spcPts val="3810"/>
              </a:lnSpc>
            </a:pPr>
            <a:endParaRPr lang="en-US" sz="3000">
              <a:solidFill>
                <a:srgbClr val="FF3131"/>
              </a:solidFill>
              <a:latin typeface="Eczar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986619">
            <a:off x="-1867175" y="2229118"/>
            <a:ext cx="3352800" cy="27432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284471" y="-2501721"/>
            <a:ext cx="6101650" cy="5486400"/>
          </a:xfrm>
          <a:custGeom>
            <a:avLst/>
            <a:gdLst/>
            <a:ahLst/>
            <a:cxnLst/>
            <a:rect l="l" t="t" r="r" b="b"/>
            <a:pathLst>
              <a:path w="9152475" h="8229600">
                <a:moveTo>
                  <a:pt x="0" y="0"/>
                </a:moveTo>
                <a:lnTo>
                  <a:pt x="9152475" y="0"/>
                </a:lnTo>
                <a:lnTo>
                  <a:pt x="9152475" y="8229600"/>
                </a:lnTo>
                <a:lnTo>
                  <a:pt x="0" y="8229600"/>
                </a:lnTo>
                <a:lnTo>
                  <a:pt x="0" y="0"/>
                </a:lnTo>
                <a:close/>
              </a:path>
            </a:pathLst>
          </a:custGeom>
          <a:blipFill>
            <a:blip r:embed="rId4"/>
            <a:stretch>
              <a:fillRect/>
            </a:stretch>
          </a:blipFill>
        </p:spPr>
      </p:sp>
      <p:sp>
        <p:nvSpPr>
          <p:cNvPr id="4" name="Freeform 4"/>
          <p:cNvSpPr/>
          <p:nvPr/>
        </p:nvSpPr>
        <p:spPr>
          <a:xfrm rot="-10338574">
            <a:off x="3046011" y="-3653389"/>
            <a:ext cx="6101650" cy="5486400"/>
          </a:xfrm>
          <a:custGeom>
            <a:avLst/>
            <a:gdLst/>
            <a:ahLst/>
            <a:cxnLst/>
            <a:rect l="l" t="t" r="r" b="b"/>
            <a:pathLst>
              <a:path w="9152475" h="8229600">
                <a:moveTo>
                  <a:pt x="0" y="0"/>
                </a:moveTo>
                <a:lnTo>
                  <a:pt x="9152475" y="0"/>
                </a:lnTo>
                <a:lnTo>
                  <a:pt x="9152475" y="8229600"/>
                </a:lnTo>
                <a:lnTo>
                  <a:pt x="0" y="8229600"/>
                </a:lnTo>
                <a:lnTo>
                  <a:pt x="0" y="0"/>
                </a:lnTo>
                <a:close/>
              </a:path>
            </a:pathLst>
          </a:custGeom>
          <a:blipFill>
            <a:blip r:embed="rId4"/>
            <a:stretch>
              <a:fillRect/>
            </a:stretch>
          </a:blipFill>
        </p:spPr>
      </p:sp>
      <p:sp>
        <p:nvSpPr>
          <p:cNvPr id="5" name="Freeform 5"/>
          <p:cNvSpPr/>
          <p:nvPr/>
        </p:nvSpPr>
        <p:spPr>
          <a:xfrm rot="9024995">
            <a:off x="-1786271" y="-2743200"/>
            <a:ext cx="6101650" cy="5486400"/>
          </a:xfrm>
          <a:custGeom>
            <a:avLst/>
            <a:gdLst/>
            <a:ahLst/>
            <a:cxnLst/>
            <a:rect l="l" t="t" r="r" b="b"/>
            <a:pathLst>
              <a:path w="9152475" h="8229600">
                <a:moveTo>
                  <a:pt x="0" y="0"/>
                </a:moveTo>
                <a:lnTo>
                  <a:pt x="9152474" y="0"/>
                </a:lnTo>
                <a:lnTo>
                  <a:pt x="9152474" y="8229600"/>
                </a:lnTo>
                <a:lnTo>
                  <a:pt x="0" y="8229600"/>
                </a:lnTo>
                <a:lnTo>
                  <a:pt x="0" y="0"/>
                </a:lnTo>
                <a:close/>
              </a:path>
            </a:pathLst>
          </a:custGeom>
          <a:blipFill>
            <a:blip r:embed="rId4"/>
            <a:stretch>
              <a:fillRect/>
            </a:stretch>
          </a:blipFill>
        </p:spPr>
      </p:sp>
      <p:sp>
        <p:nvSpPr>
          <p:cNvPr id="6" name="Freeform 6"/>
          <p:cNvSpPr/>
          <p:nvPr/>
        </p:nvSpPr>
        <p:spPr>
          <a:xfrm rot="-5936786" flipV="1">
            <a:off x="10760865" y="2269593"/>
            <a:ext cx="3352800" cy="2743200"/>
          </a:xfrm>
          <a:custGeom>
            <a:avLst/>
            <a:gdLst/>
            <a:ahLst/>
            <a:cxnLst/>
            <a:rect l="l" t="t" r="r" b="b"/>
            <a:pathLst>
              <a:path w="5029200" h="4114800">
                <a:moveTo>
                  <a:pt x="0" y="4114800"/>
                </a:moveTo>
                <a:lnTo>
                  <a:pt x="5029200" y="4114800"/>
                </a:lnTo>
                <a:lnTo>
                  <a:pt x="5029200"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5453808" y="-3269800"/>
            <a:ext cx="4934331" cy="5486400"/>
          </a:xfrm>
          <a:custGeom>
            <a:avLst/>
            <a:gdLst/>
            <a:ahLst/>
            <a:cxnLst/>
            <a:rect l="l" t="t" r="r" b="b"/>
            <a:pathLst>
              <a:path w="7401497" h="8229600">
                <a:moveTo>
                  <a:pt x="0" y="0"/>
                </a:moveTo>
                <a:lnTo>
                  <a:pt x="7401497" y="0"/>
                </a:lnTo>
                <a:lnTo>
                  <a:pt x="7401497" y="8229600"/>
                </a:lnTo>
                <a:lnTo>
                  <a:pt x="0" y="8229600"/>
                </a:lnTo>
                <a:lnTo>
                  <a:pt x="0" y="0"/>
                </a:lnTo>
                <a:close/>
              </a:path>
            </a:pathLst>
          </a:custGeom>
          <a:blipFill>
            <a:blip r:embed="rId5"/>
            <a:stretch>
              <a:fillRect/>
            </a:stretch>
          </a:blipFill>
        </p:spPr>
      </p:sp>
      <p:sp>
        <p:nvSpPr>
          <p:cNvPr id="8" name="Freeform 8"/>
          <p:cNvSpPr/>
          <p:nvPr/>
        </p:nvSpPr>
        <p:spPr>
          <a:xfrm>
            <a:off x="-1781365" y="-3345449"/>
            <a:ext cx="4934331" cy="5486400"/>
          </a:xfrm>
          <a:custGeom>
            <a:avLst/>
            <a:gdLst/>
            <a:ahLst/>
            <a:cxnLst/>
            <a:rect l="l" t="t" r="r" b="b"/>
            <a:pathLst>
              <a:path w="7401497" h="8229600">
                <a:moveTo>
                  <a:pt x="0" y="0"/>
                </a:moveTo>
                <a:lnTo>
                  <a:pt x="7401496" y="0"/>
                </a:lnTo>
                <a:lnTo>
                  <a:pt x="7401496" y="8229600"/>
                </a:lnTo>
                <a:lnTo>
                  <a:pt x="0" y="8229600"/>
                </a:lnTo>
                <a:lnTo>
                  <a:pt x="0" y="0"/>
                </a:lnTo>
                <a:close/>
              </a:path>
            </a:pathLst>
          </a:custGeom>
          <a:blipFill>
            <a:blip r:embed="rId5"/>
            <a:stretch>
              <a:fillRect/>
            </a:stretch>
          </a:blipFill>
        </p:spPr>
      </p:sp>
      <p:sp>
        <p:nvSpPr>
          <p:cNvPr id="9" name="Freeform 9"/>
          <p:cNvSpPr/>
          <p:nvPr/>
        </p:nvSpPr>
        <p:spPr>
          <a:xfrm rot="-6712665">
            <a:off x="-660180" y="4839237"/>
            <a:ext cx="4934331" cy="5486400"/>
          </a:xfrm>
          <a:custGeom>
            <a:avLst/>
            <a:gdLst/>
            <a:ahLst/>
            <a:cxnLst/>
            <a:rect l="l" t="t" r="r" b="b"/>
            <a:pathLst>
              <a:path w="7401497" h="8229600">
                <a:moveTo>
                  <a:pt x="0" y="0"/>
                </a:moveTo>
                <a:lnTo>
                  <a:pt x="7401497" y="0"/>
                </a:lnTo>
                <a:lnTo>
                  <a:pt x="7401497" y="8229600"/>
                </a:lnTo>
                <a:lnTo>
                  <a:pt x="0" y="8229600"/>
                </a:lnTo>
                <a:lnTo>
                  <a:pt x="0" y="0"/>
                </a:lnTo>
                <a:close/>
              </a:path>
            </a:pathLst>
          </a:custGeom>
          <a:blipFill>
            <a:blip r:embed="rId5"/>
            <a:stretch>
              <a:fillRect/>
            </a:stretch>
          </a:blipFill>
        </p:spPr>
      </p:sp>
      <p:sp>
        <p:nvSpPr>
          <p:cNvPr id="10" name="Freeform 10"/>
          <p:cNvSpPr/>
          <p:nvPr/>
        </p:nvSpPr>
        <p:spPr>
          <a:xfrm rot="-1846334">
            <a:off x="6663892" y="4114800"/>
            <a:ext cx="4934331" cy="5486400"/>
          </a:xfrm>
          <a:custGeom>
            <a:avLst/>
            <a:gdLst/>
            <a:ahLst/>
            <a:cxnLst/>
            <a:rect l="l" t="t" r="r" b="b"/>
            <a:pathLst>
              <a:path w="7401497" h="8229600">
                <a:moveTo>
                  <a:pt x="0" y="0"/>
                </a:moveTo>
                <a:lnTo>
                  <a:pt x="7401496" y="0"/>
                </a:lnTo>
                <a:lnTo>
                  <a:pt x="7401496" y="8229600"/>
                </a:lnTo>
                <a:lnTo>
                  <a:pt x="0" y="8229600"/>
                </a:lnTo>
                <a:lnTo>
                  <a:pt x="0" y="0"/>
                </a:lnTo>
                <a:close/>
              </a:path>
            </a:pathLst>
          </a:custGeom>
          <a:blipFill>
            <a:blip r:embed="rId5"/>
            <a:stretch>
              <a:fillRect/>
            </a:stretch>
          </a:blipFill>
        </p:spPr>
      </p:sp>
      <p:sp>
        <p:nvSpPr>
          <p:cNvPr id="11" name="TextBox 11"/>
          <p:cNvSpPr txBox="1"/>
          <p:nvPr/>
        </p:nvSpPr>
        <p:spPr>
          <a:xfrm>
            <a:off x="1816672" y="3346450"/>
            <a:ext cx="8558657" cy="1413016"/>
          </a:xfrm>
          <a:prstGeom prst="rect">
            <a:avLst/>
          </a:prstGeom>
        </p:spPr>
        <p:txBody>
          <a:bodyPr lIns="0" tIns="0" rIns="0" bIns="0" rtlCol="0" anchor="t">
            <a:spAutoFit/>
          </a:bodyPr>
          <a:lstStyle/>
          <a:p>
            <a:pPr algn="ctr">
              <a:lnSpc>
                <a:spcPts val="11515"/>
              </a:lnSpc>
            </a:pPr>
            <a:r>
              <a:rPr lang="en-US" sz="9066">
                <a:solidFill>
                  <a:srgbClr val="273384"/>
                </a:solidFill>
                <a:latin typeface="Eczar Bold"/>
                <a:ea typeface="Eczar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35469" y="-2054153"/>
            <a:ext cx="12462937" cy="3070289"/>
          </a:xfrm>
          <a:custGeom>
            <a:avLst/>
            <a:gdLst/>
            <a:ahLst/>
            <a:cxnLst/>
            <a:rect l="l" t="t" r="r" b="b"/>
            <a:pathLst>
              <a:path w="18694406" h="4605433">
                <a:moveTo>
                  <a:pt x="0" y="0"/>
                </a:moveTo>
                <a:lnTo>
                  <a:pt x="18694406" y="0"/>
                </a:lnTo>
                <a:lnTo>
                  <a:pt x="18694406" y="4605433"/>
                </a:lnTo>
                <a:lnTo>
                  <a:pt x="0" y="4605433"/>
                </a:lnTo>
                <a:lnTo>
                  <a:pt x="0" y="0"/>
                </a:lnTo>
                <a:close/>
              </a:path>
            </a:pathLst>
          </a:custGeom>
          <a:blipFill>
            <a:blip r:embed="rId2"/>
            <a:stretch>
              <a:fillRect t="-7590" b="-7590"/>
            </a:stretch>
          </a:blipFill>
        </p:spPr>
      </p:sp>
      <p:sp>
        <p:nvSpPr>
          <p:cNvPr id="3" name="Freeform 3"/>
          <p:cNvSpPr/>
          <p:nvPr/>
        </p:nvSpPr>
        <p:spPr>
          <a:xfrm>
            <a:off x="9235672" y="3894787"/>
            <a:ext cx="4541057" cy="4083167"/>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4" name="Freeform 4"/>
          <p:cNvSpPr/>
          <p:nvPr/>
        </p:nvSpPr>
        <p:spPr>
          <a:xfrm rot="-7038826">
            <a:off x="10853487" y="2523186"/>
            <a:ext cx="3352800" cy="27432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87424">
            <a:off x="7889789" y="3722905"/>
            <a:ext cx="4934331" cy="5323935"/>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6" name="TextBox 6"/>
          <p:cNvSpPr txBox="1"/>
          <p:nvPr/>
        </p:nvSpPr>
        <p:spPr>
          <a:xfrm>
            <a:off x="382010" y="1240778"/>
            <a:ext cx="10405597" cy="5273110"/>
          </a:xfrm>
          <a:prstGeom prst="rect">
            <a:avLst/>
          </a:prstGeom>
        </p:spPr>
        <p:txBody>
          <a:bodyPr lIns="0" tIns="0" rIns="0" bIns="0" rtlCol="0" anchor="t">
            <a:spAutoFit/>
          </a:bodyPr>
          <a:lstStyle/>
          <a:p>
            <a:pPr algn="just">
              <a:lnSpc>
                <a:spcPts val="3368"/>
              </a:lnSpc>
            </a:pPr>
            <a:r>
              <a:rPr lang="en-US" sz="2066">
                <a:solidFill>
                  <a:srgbClr val="FF3131"/>
                </a:solidFill>
                <a:latin typeface="Raleway Bold"/>
              </a:rPr>
              <a:t>1) Phenetic Classification</a:t>
            </a:r>
          </a:p>
          <a:p>
            <a:pPr algn="just">
              <a:lnSpc>
                <a:spcPts val="3368"/>
              </a:lnSpc>
            </a:pPr>
            <a:r>
              <a:rPr lang="en-US" sz="2066">
                <a:solidFill>
                  <a:srgbClr val="000000"/>
                </a:solidFill>
                <a:latin typeface="Raleway Bold"/>
              </a:rPr>
              <a:t>• Phenetic system -which groups organisms together based on the mutual similarity of their phenotypic characteristics.</a:t>
            </a:r>
          </a:p>
          <a:p>
            <a:pPr algn="just">
              <a:lnSpc>
                <a:spcPts val="3368"/>
              </a:lnSpc>
            </a:pPr>
            <a:r>
              <a:rPr lang="en-US" sz="2066">
                <a:solidFill>
                  <a:srgbClr val="000000"/>
                </a:solidFill>
                <a:latin typeface="Raleway Bold"/>
              </a:rPr>
              <a:t>• This classification system succeeded in bringing order to biological diversity and clarified the function of morphological structures. For example, because motility and flagella are always associated in particular microorganisms, it is reasonable to suppose that flagella are involved in at least some types of motility.</a:t>
            </a:r>
          </a:p>
          <a:p>
            <a:pPr algn="just">
              <a:lnSpc>
                <a:spcPts val="3368"/>
              </a:lnSpc>
            </a:pPr>
            <a:r>
              <a:rPr lang="en-US" sz="2066">
                <a:solidFill>
                  <a:srgbClr val="000000"/>
                </a:solidFill>
                <a:latin typeface="Raleway Bold"/>
              </a:rPr>
              <a:t>• Although phenetic studies can reveal possible evolutionary relationships, they are not dependent on phylogenetic analysis.</a:t>
            </a:r>
          </a:p>
          <a:p>
            <a:pPr algn="just">
              <a:lnSpc>
                <a:spcPts val="3368"/>
              </a:lnSpc>
            </a:pPr>
            <a:r>
              <a:rPr lang="en-US" sz="2066">
                <a:solidFill>
                  <a:srgbClr val="000000"/>
                </a:solidFill>
                <a:latin typeface="Raleway Bold"/>
              </a:rPr>
              <a:t>• The best phenetic classification is one constructed by comparing as many attributes as possible. Organisms sharing many characteristics make up a single group or taxon.</a:t>
            </a:r>
          </a:p>
          <a:p>
            <a:pPr algn="just">
              <a:lnSpc>
                <a:spcPts val="4346"/>
              </a:lnSpc>
            </a:pPr>
            <a:endParaRPr lang="en-US" sz="2066">
              <a:solidFill>
                <a:srgbClr val="000000"/>
              </a:solidFill>
              <a:latin typeface="Raleway Bold"/>
            </a:endParaRPr>
          </a:p>
        </p:txBody>
      </p:sp>
      <p:sp>
        <p:nvSpPr>
          <p:cNvPr id="7" name="Freeform 7"/>
          <p:cNvSpPr/>
          <p:nvPr/>
        </p:nvSpPr>
        <p:spPr>
          <a:xfrm>
            <a:off x="3230138" y="999311"/>
            <a:ext cx="5260108" cy="81763"/>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2439200" y="45774"/>
            <a:ext cx="6213165" cy="1441677"/>
          </a:xfrm>
          <a:prstGeom prst="rect">
            <a:avLst/>
          </a:prstGeom>
        </p:spPr>
        <p:txBody>
          <a:bodyPr lIns="0" tIns="0" rIns="0" bIns="0" rtlCol="0" anchor="t">
            <a:spAutoFit/>
          </a:bodyPr>
          <a:lstStyle/>
          <a:p>
            <a:pPr algn="ctr">
              <a:lnSpc>
                <a:spcPts val="3810"/>
              </a:lnSpc>
            </a:pPr>
            <a:endParaRPr sz="1200"/>
          </a:p>
          <a:p>
            <a:pPr algn="ctr">
              <a:lnSpc>
                <a:spcPts val="3810"/>
              </a:lnSpc>
            </a:pPr>
            <a:r>
              <a:rPr lang="en-US" sz="3000">
                <a:solidFill>
                  <a:srgbClr val="FF3131"/>
                </a:solidFill>
                <a:latin typeface="Eczar Bold"/>
              </a:rPr>
              <a:t>Classification of organism</a:t>
            </a:r>
          </a:p>
          <a:p>
            <a:pPr algn="ctr">
              <a:lnSpc>
                <a:spcPts val="3810"/>
              </a:lnSpc>
            </a:pPr>
            <a:endParaRPr lang="en-US" sz="3000">
              <a:solidFill>
                <a:srgbClr val="FF3131"/>
              </a:solidFill>
              <a:latin typeface="Eczar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35469" y="-2054153"/>
            <a:ext cx="12462937" cy="3070289"/>
          </a:xfrm>
          <a:custGeom>
            <a:avLst/>
            <a:gdLst/>
            <a:ahLst/>
            <a:cxnLst/>
            <a:rect l="l" t="t" r="r" b="b"/>
            <a:pathLst>
              <a:path w="18694406" h="4605433">
                <a:moveTo>
                  <a:pt x="0" y="0"/>
                </a:moveTo>
                <a:lnTo>
                  <a:pt x="18694406" y="0"/>
                </a:lnTo>
                <a:lnTo>
                  <a:pt x="18694406" y="4605433"/>
                </a:lnTo>
                <a:lnTo>
                  <a:pt x="0" y="4605433"/>
                </a:lnTo>
                <a:lnTo>
                  <a:pt x="0" y="0"/>
                </a:lnTo>
                <a:close/>
              </a:path>
            </a:pathLst>
          </a:custGeom>
          <a:blipFill>
            <a:blip r:embed="rId2"/>
            <a:stretch>
              <a:fillRect t="-7590" b="-7590"/>
            </a:stretch>
          </a:blipFill>
        </p:spPr>
      </p:sp>
      <p:sp>
        <p:nvSpPr>
          <p:cNvPr id="3" name="Freeform 3"/>
          <p:cNvSpPr/>
          <p:nvPr/>
        </p:nvSpPr>
        <p:spPr>
          <a:xfrm>
            <a:off x="9235672" y="3894787"/>
            <a:ext cx="4541057" cy="4083167"/>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4" name="Freeform 4"/>
          <p:cNvSpPr/>
          <p:nvPr/>
        </p:nvSpPr>
        <p:spPr>
          <a:xfrm rot="-7038826">
            <a:off x="10853487" y="2523186"/>
            <a:ext cx="3352800" cy="27432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87424">
            <a:off x="7889789" y="3722905"/>
            <a:ext cx="4934331" cy="5323935"/>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6" name="TextBox 6"/>
          <p:cNvSpPr txBox="1"/>
          <p:nvPr/>
        </p:nvSpPr>
        <p:spPr>
          <a:xfrm>
            <a:off x="382010" y="1240778"/>
            <a:ext cx="10405597" cy="5273110"/>
          </a:xfrm>
          <a:prstGeom prst="rect">
            <a:avLst/>
          </a:prstGeom>
        </p:spPr>
        <p:txBody>
          <a:bodyPr lIns="0" tIns="0" rIns="0" bIns="0" rtlCol="0" anchor="t">
            <a:spAutoFit/>
          </a:bodyPr>
          <a:lstStyle/>
          <a:p>
            <a:pPr algn="just">
              <a:lnSpc>
                <a:spcPts val="3368"/>
              </a:lnSpc>
            </a:pPr>
            <a:r>
              <a:rPr lang="en-US" sz="2066">
                <a:solidFill>
                  <a:srgbClr val="FF3131"/>
                </a:solidFill>
                <a:latin typeface="Raleway Bold"/>
              </a:rPr>
              <a:t>2) Phylogenetic Classification</a:t>
            </a:r>
          </a:p>
          <a:p>
            <a:pPr algn="just">
              <a:lnSpc>
                <a:spcPts val="3368"/>
              </a:lnSpc>
            </a:pPr>
            <a:r>
              <a:rPr lang="en-US" sz="2066">
                <a:solidFill>
                  <a:srgbClr val="000000"/>
                </a:solidFill>
                <a:latin typeface="Raleway Bold"/>
              </a:rPr>
              <a:t>• Phylogeny (Greek: Phylum-tribe or race and gene is genera or origin) is refers to evolutionary development of a species.</a:t>
            </a:r>
          </a:p>
          <a:p>
            <a:pPr algn="just">
              <a:lnSpc>
                <a:spcPts val="3368"/>
              </a:lnSpc>
            </a:pPr>
            <a:r>
              <a:rPr lang="en-US" sz="2066">
                <a:solidFill>
                  <a:srgbClr val="000000"/>
                </a:solidFill>
                <a:latin typeface="Raleway Bold"/>
              </a:rPr>
              <a:t>• Phylogenetic classification : classified organism  on the basis of evolutionary relationship.</a:t>
            </a:r>
          </a:p>
          <a:p>
            <a:pPr algn="just">
              <a:lnSpc>
                <a:spcPts val="3368"/>
              </a:lnSpc>
            </a:pPr>
            <a:r>
              <a:rPr lang="en-US" sz="2066">
                <a:solidFill>
                  <a:srgbClr val="000000"/>
                </a:solidFill>
                <a:latin typeface="Raleway Bold"/>
              </a:rPr>
              <a:t>• At the end of 20 th century, woose was able to assess evolutionary relationship between microbes causing nucleotide sequence.</a:t>
            </a:r>
          </a:p>
          <a:p>
            <a:pPr algn="just">
              <a:lnSpc>
                <a:spcPts val="3368"/>
              </a:lnSpc>
            </a:pPr>
            <a:r>
              <a:rPr lang="en-US" sz="2066">
                <a:solidFill>
                  <a:srgbClr val="000000"/>
                </a:solidFill>
                <a:latin typeface="Raleway Bold"/>
              </a:rPr>
              <a:t>• Currently over 2,00,000 different 16S and 18S rRNA sequence are available.</a:t>
            </a:r>
          </a:p>
          <a:p>
            <a:pPr algn="just">
              <a:lnSpc>
                <a:spcPts val="3368"/>
              </a:lnSpc>
            </a:pPr>
            <a:r>
              <a:rPr lang="en-US" sz="2066">
                <a:solidFill>
                  <a:srgbClr val="FF3131"/>
                </a:solidFill>
                <a:latin typeface="Raleway Bold"/>
              </a:rPr>
              <a:t>3) Genotypic Classification</a:t>
            </a:r>
          </a:p>
          <a:p>
            <a:pPr algn="just">
              <a:lnSpc>
                <a:spcPts val="3368"/>
              </a:lnSpc>
            </a:pPr>
            <a:r>
              <a:rPr lang="en-US" sz="2066">
                <a:solidFill>
                  <a:srgbClr val="000000"/>
                </a:solidFill>
                <a:latin typeface="Raleway Bold"/>
              </a:rPr>
              <a:t>• Organism are classified on the basis of genetic similarities.</a:t>
            </a:r>
          </a:p>
          <a:p>
            <a:pPr algn="just">
              <a:lnSpc>
                <a:spcPts val="3368"/>
              </a:lnSpc>
            </a:pPr>
            <a:r>
              <a:rPr lang="en-US" sz="2066">
                <a:solidFill>
                  <a:srgbClr val="000000"/>
                </a:solidFill>
                <a:latin typeface="Raleway Bold"/>
              </a:rPr>
              <a:t>• Individual gene or whole gene can be compared.</a:t>
            </a:r>
          </a:p>
          <a:p>
            <a:pPr algn="just">
              <a:lnSpc>
                <a:spcPts val="4346"/>
              </a:lnSpc>
            </a:pPr>
            <a:endParaRPr lang="en-US" sz="2066">
              <a:solidFill>
                <a:srgbClr val="000000"/>
              </a:solidFill>
              <a:latin typeface="Raleway Bold"/>
            </a:endParaRPr>
          </a:p>
        </p:txBody>
      </p:sp>
      <p:sp>
        <p:nvSpPr>
          <p:cNvPr id="7" name="Freeform 7"/>
          <p:cNvSpPr/>
          <p:nvPr/>
        </p:nvSpPr>
        <p:spPr>
          <a:xfrm>
            <a:off x="3230138" y="999311"/>
            <a:ext cx="5260108" cy="81763"/>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2439200" y="45774"/>
            <a:ext cx="6213165" cy="1441677"/>
          </a:xfrm>
          <a:prstGeom prst="rect">
            <a:avLst/>
          </a:prstGeom>
        </p:spPr>
        <p:txBody>
          <a:bodyPr lIns="0" tIns="0" rIns="0" bIns="0" rtlCol="0" anchor="t">
            <a:spAutoFit/>
          </a:bodyPr>
          <a:lstStyle/>
          <a:p>
            <a:pPr algn="ctr">
              <a:lnSpc>
                <a:spcPts val="3810"/>
              </a:lnSpc>
            </a:pPr>
            <a:endParaRPr sz="1200"/>
          </a:p>
          <a:p>
            <a:pPr algn="ctr">
              <a:lnSpc>
                <a:spcPts val="3810"/>
              </a:lnSpc>
            </a:pPr>
            <a:r>
              <a:rPr lang="en-US" sz="3000">
                <a:solidFill>
                  <a:srgbClr val="FF3131"/>
                </a:solidFill>
                <a:latin typeface="Eczar Bold"/>
              </a:rPr>
              <a:t>Classification of organism</a:t>
            </a:r>
          </a:p>
          <a:p>
            <a:pPr algn="ctr">
              <a:lnSpc>
                <a:spcPts val="3810"/>
              </a:lnSpc>
            </a:pPr>
            <a:endParaRPr lang="en-US" sz="3000">
              <a:solidFill>
                <a:srgbClr val="FF3131"/>
              </a:solidFill>
              <a:latin typeface="Eczar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35469" y="-2054153"/>
            <a:ext cx="12462937" cy="3070289"/>
          </a:xfrm>
          <a:custGeom>
            <a:avLst/>
            <a:gdLst/>
            <a:ahLst/>
            <a:cxnLst/>
            <a:rect l="l" t="t" r="r" b="b"/>
            <a:pathLst>
              <a:path w="18694406" h="4605433">
                <a:moveTo>
                  <a:pt x="0" y="0"/>
                </a:moveTo>
                <a:lnTo>
                  <a:pt x="18694406" y="0"/>
                </a:lnTo>
                <a:lnTo>
                  <a:pt x="18694406" y="4605433"/>
                </a:lnTo>
                <a:lnTo>
                  <a:pt x="0" y="4605433"/>
                </a:lnTo>
                <a:lnTo>
                  <a:pt x="0" y="0"/>
                </a:lnTo>
                <a:close/>
              </a:path>
            </a:pathLst>
          </a:custGeom>
          <a:blipFill>
            <a:blip r:embed="rId2"/>
            <a:stretch>
              <a:fillRect t="-7590" b="-7590"/>
            </a:stretch>
          </a:blipFill>
        </p:spPr>
      </p:sp>
      <p:sp>
        <p:nvSpPr>
          <p:cNvPr id="3" name="Freeform 3"/>
          <p:cNvSpPr/>
          <p:nvPr/>
        </p:nvSpPr>
        <p:spPr>
          <a:xfrm>
            <a:off x="9235672" y="3894787"/>
            <a:ext cx="4541057" cy="4083167"/>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4" name="Freeform 4"/>
          <p:cNvSpPr/>
          <p:nvPr/>
        </p:nvSpPr>
        <p:spPr>
          <a:xfrm rot="-7038826">
            <a:off x="10853487" y="2523186"/>
            <a:ext cx="3352800" cy="27432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87424">
            <a:off x="7889789" y="3722905"/>
            <a:ext cx="4934331" cy="5323935"/>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6" name="TextBox 6"/>
          <p:cNvSpPr txBox="1"/>
          <p:nvPr/>
        </p:nvSpPr>
        <p:spPr>
          <a:xfrm>
            <a:off x="382010" y="1240777"/>
            <a:ext cx="10405597" cy="6145144"/>
          </a:xfrm>
          <a:prstGeom prst="rect">
            <a:avLst/>
          </a:prstGeom>
        </p:spPr>
        <p:txBody>
          <a:bodyPr lIns="0" tIns="0" rIns="0" bIns="0" rtlCol="0" anchor="t">
            <a:spAutoFit/>
          </a:bodyPr>
          <a:lstStyle/>
          <a:p>
            <a:pPr algn="just">
              <a:lnSpc>
                <a:spcPts val="3368"/>
              </a:lnSpc>
            </a:pPr>
            <a:r>
              <a:rPr lang="en-US" sz="2066">
                <a:solidFill>
                  <a:srgbClr val="FF3131"/>
                </a:solidFill>
                <a:latin typeface="Raleway Bold"/>
              </a:rPr>
              <a:t>4) Numerical Taxonomy</a:t>
            </a:r>
          </a:p>
          <a:p>
            <a:pPr algn="just">
              <a:lnSpc>
                <a:spcPts val="3368"/>
              </a:lnSpc>
            </a:pPr>
            <a:r>
              <a:rPr lang="en-US" sz="2066">
                <a:solidFill>
                  <a:srgbClr val="000000"/>
                </a:solidFill>
                <a:latin typeface="Raleway Bold"/>
              </a:rPr>
              <a:t>• Peter H. A. Sneath and Robert Sokal have defined numerical taxonomy as “the grouping by numerical methods of taxonomic units into taxa on the basis of their character states.”</a:t>
            </a:r>
          </a:p>
          <a:p>
            <a:pPr algn="just">
              <a:lnSpc>
                <a:spcPts val="3368"/>
              </a:lnSpc>
            </a:pPr>
            <a:r>
              <a:rPr lang="en-US" sz="2066">
                <a:solidFill>
                  <a:srgbClr val="000000"/>
                </a:solidFill>
                <a:latin typeface="Raleway Bold"/>
              </a:rPr>
              <a:t>• Information about the properties of organism is converted into a form suitable for numerical  analysis and then compared by means of computer.</a:t>
            </a:r>
          </a:p>
          <a:p>
            <a:pPr algn="just">
              <a:lnSpc>
                <a:spcPts val="3368"/>
              </a:lnSpc>
            </a:pPr>
            <a:r>
              <a:rPr lang="en-US" sz="2066">
                <a:solidFill>
                  <a:srgbClr val="000000"/>
                </a:solidFill>
                <a:latin typeface="Raleway Bold"/>
              </a:rPr>
              <a:t>• Process begins with determination of presence or  absence of selected character in a group of  organism under study.</a:t>
            </a:r>
          </a:p>
          <a:p>
            <a:pPr algn="just">
              <a:lnSpc>
                <a:spcPts val="3368"/>
              </a:lnSpc>
            </a:pPr>
            <a:r>
              <a:rPr lang="en-US" sz="2066">
                <a:solidFill>
                  <a:srgbClr val="000000"/>
                </a:solidFill>
                <a:latin typeface="Raleway Bold"/>
              </a:rPr>
              <a:t>• Many characters at least 50, preferably &gt;100 should be compared for an accurate and reliable classification of organism. Characters used are:</a:t>
            </a:r>
          </a:p>
          <a:p>
            <a:pPr algn="just">
              <a:lnSpc>
                <a:spcPts val="3368"/>
              </a:lnSpc>
            </a:pPr>
            <a:r>
              <a:rPr lang="en-US" sz="2066">
                <a:solidFill>
                  <a:srgbClr val="FF3131"/>
                </a:solidFill>
                <a:latin typeface="Raleway Bold"/>
              </a:rPr>
              <a:t>1. Morphological character, 2. Chemical character, 3.Cultural character</a:t>
            </a:r>
          </a:p>
          <a:p>
            <a:pPr algn="just">
              <a:lnSpc>
                <a:spcPts val="3368"/>
              </a:lnSpc>
            </a:pPr>
            <a:r>
              <a:rPr lang="en-US" sz="2066">
                <a:solidFill>
                  <a:srgbClr val="FF3131"/>
                </a:solidFill>
                <a:latin typeface="Raleway Bold"/>
              </a:rPr>
              <a:t>4. Metabolic character, 5. Antigenic character , 6.Biochemical character</a:t>
            </a:r>
          </a:p>
          <a:p>
            <a:pPr algn="just">
              <a:lnSpc>
                <a:spcPts val="3368"/>
              </a:lnSpc>
            </a:pPr>
            <a:r>
              <a:rPr lang="en-US" sz="2066">
                <a:solidFill>
                  <a:srgbClr val="FF3131"/>
                </a:solidFill>
                <a:latin typeface="Raleway Bold"/>
              </a:rPr>
              <a:t>7. Physiological character , 8. Ecological character</a:t>
            </a:r>
          </a:p>
          <a:p>
            <a:pPr algn="just">
              <a:lnSpc>
                <a:spcPts val="4346"/>
              </a:lnSpc>
            </a:pPr>
            <a:endParaRPr lang="en-US" sz="2066">
              <a:solidFill>
                <a:srgbClr val="FF3131"/>
              </a:solidFill>
              <a:latin typeface="Raleway Bold"/>
            </a:endParaRPr>
          </a:p>
        </p:txBody>
      </p:sp>
      <p:sp>
        <p:nvSpPr>
          <p:cNvPr id="7" name="Freeform 7"/>
          <p:cNvSpPr/>
          <p:nvPr/>
        </p:nvSpPr>
        <p:spPr>
          <a:xfrm>
            <a:off x="3230138" y="999311"/>
            <a:ext cx="5260108" cy="81763"/>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2439200" y="45774"/>
            <a:ext cx="6213165" cy="1441677"/>
          </a:xfrm>
          <a:prstGeom prst="rect">
            <a:avLst/>
          </a:prstGeom>
        </p:spPr>
        <p:txBody>
          <a:bodyPr lIns="0" tIns="0" rIns="0" bIns="0" rtlCol="0" anchor="t">
            <a:spAutoFit/>
          </a:bodyPr>
          <a:lstStyle/>
          <a:p>
            <a:pPr algn="ctr">
              <a:lnSpc>
                <a:spcPts val="3810"/>
              </a:lnSpc>
            </a:pPr>
            <a:endParaRPr sz="1200"/>
          </a:p>
          <a:p>
            <a:pPr algn="ctr">
              <a:lnSpc>
                <a:spcPts val="3810"/>
              </a:lnSpc>
            </a:pPr>
            <a:r>
              <a:rPr lang="en-US" sz="3000">
                <a:solidFill>
                  <a:srgbClr val="FF3131"/>
                </a:solidFill>
                <a:latin typeface="Eczar Bold"/>
              </a:rPr>
              <a:t>Classification of organism</a:t>
            </a:r>
          </a:p>
          <a:p>
            <a:pPr algn="ctr">
              <a:lnSpc>
                <a:spcPts val="3810"/>
              </a:lnSpc>
            </a:pPr>
            <a:endParaRPr lang="en-US" sz="3000">
              <a:solidFill>
                <a:srgbClr val="FF3131"/>
              </a:solidFill>
              <a:latin typeface="Eczar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35469" y="-2054153"/>
            <a:ext cx="12462937" cy="3070289"/>
          </a:xfrm>
          <a:custGeom>
            <a:avLst/>
            <a:gdLst/>
            <a:ahLst/>
            <a:cxnLst/>
            <a:rect l="l" t="t" r="r" b="b"/>
            <a:pathLst>
              <a:path w="18694406" h="4605433">
                <a:moveTo>
                  <a:pt x="0" y="0"/>
                </a:moveTo>
                <a:lnTo>
                  <a:pt x="18694406" y="0"/>
                </a:lnTo>
                <a:lnTo>
                  <a:pt x="18694406" y="4605433"/>
                </a:lnTo>
                <a:lnTo>
                  <a:pt x="0" y="4605433"/>
                </a:lnTo>
                <a:lnTo>
                  <a:pt x="0" y="0"/>
                </a:lnTo>
                <a:close/>
              </a:path>
            </a:pathLst>
          </a:custGeom>
          <a:blipFill>
            <a:blip r:embed="rId2"/>
            <a:stretch>
              <a:fillRect t="-7590" b="-7590"/>
            </a:stretch>
          </a:blipFill>
        </p:spPr>
      </p:sp>
      <p:sp>
        <p:nvSpPr>
          <p:cNvPr id="3" name="Freeform 3"/>
          <p:cNvSpPr/>
          <p:nvPr/>
        </p:nvSpPr>
        <p:spPr>
          <a:xfrm>
            <a:off x="9235672" y="3894787"/>
            <a:ext cx="4541057" cy="4083167"/>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4" name="Freeform 4"/>
          <p:cNvSpPr/>
          <p:nvPr/>
        </p:nvSpPr>
        <p:spPr>
          <a:xfrm rot="-7038826">
            <a:off x="10853487" y="2523186"/>
            <a:ext cx="3352800" cy="27432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87424">
            <a:off x="7889789" y="3722905"/>
            <a:ext cx="4934331" cy="5323935"/>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6" name="TextBox 6"/>
          <p:cNvSpPr txBox="1"/>
          <p:nvPr/>
        </p:nvSpPr>
        <p:spPr>
          <a:xfrm>
            <a:off x="382010" y="1240778"/>
            <a:ext cx="10405597" cy="4234364"/>
          </a:xfrm>
          <a:prstGeom prst="rect">
            <a:avLst/>
          </a:prstGeom>
        </p:spPr>
        <p:txBody>
          <a:bodyPr lIns="0" tIns="0" rIns="0" bIns="0" rtlCol="0" anchor="t">
            <a:spAutoFit/>
          </a:bodyPr>
          <a:lstStyle/>
          <a:p>
            <a:pPr algn="just">
              <a:lnSpc>
                <a:spcPts val="3368"/>
              </a:lnSpc>
            </a:pPr>
            <a:r>
              <a:rPr lang="en-US" sz="2066">
                <a:solidFill>
                  <a:srgbClr val="FF3131"/>
                </a:solidFill>
                <a:latin typeface="Raleway Bold"/>
              </a:rPr>
              <a:t>• Classical methods              • Molecular methods</a:t>
            </a:r>
          </a:p>
          <a:p>
            <a:pPr algn="just">
              <a:lnSpc>
                <a:spcPts val="1956"/>
              </a:lnSpc>
            </a:pPr>
            <a:endParaRPr lang="en-US" sz="2066">
              <a:solidFill>
                <a:srgbClr val="FF3131"/>
              </a:solidFill>
              <a:latin typeface="Raleway Bold"/>
            </a:endParaRPr>
          </a:p>
          <a:p>
            <a:pPr algn="just">
              <a:lnSpc>
                <a:spcPts val="3477"/>
              </a:lnSpc>
            </a:pPr>
            <a:r>
              <a:rPr lang="en-US" sz="2133">
                <a:solidFill>
                  <a:srgbClr val="FF3131"/>
                </a:solidFill>
                <a:latin typeface="Raleway"/>
              </a:rPr>
              <a:t> </a:t>
            </a:r>
            <a:r>
              <a:rPr lang="en-US" sz="2133">
                <a:solidFill>
                  <a:srgbClr val="FF3131"/>
                </a:solidFill>
                <a:latin typeface="Raleway Bold"/>
              </a:rPr>
              <a:t>Classical methods</a:t>
            </a:r>
          </a:p>
          <a:p>
            <a:pPr algn="just">
              <a:lnSpc>
                <a:spcPts val="3368"/>
              </a:lnSpc>
            </a:pPr>
            <a:r>
              <a:rPr lang="en-US" sz="2066">
                <a:solidFill>
                  <a:srgbClr val="000000"/>
                </a:solidFill>
                <a:latin typeface="Raleway Bold"/>
              </a:rPr>
              <a:t>1. Morphological characteristics </a:t>
            </a:r>
          </a:p>
          <a:p>
            <a:pPr algn="just">
              <a:lnSpc>
                <a:spcPts val="3368"/>
              </a:lnSpc>
            </a:pPr>
            <a:r>
              <a:rPr lang="en-US" sz="2066">
                <a:solidFill>
                  <a:srgbClr val="000000"/>
                </a:solidFill>
                <a:latin typeface="Raleway Bold"/>
              </a:rPr>
              <a:t>2. Physiological characteristics </a:t>
            </a:r>
          </a:p>
          <a:p>
            <a:pPr algn="just">
              <a:lnSpc>
                <a:spcPts val="3368"/>
              </a:lnSpc>
            </a:pPr>
            <a:r>
              <a:rPr lang="en-US" sz="2066">
                <a:solidFill>
                  <a:srgbClr val="000000"/>
                </a:solidFill>
                <a:latin typeface="Raleway Bold"/>
              </a:rPr>
              <a:t>3. Biochemical characteristics </a:t>
            </a:r>
          </a:p>
          <a:p>
            <a:pPr algn="just">
              <a:lnSpc>
                <a:spcPts val="3368"/>
              </a:lnSpc>
            </a:pPr>
            <a:r>
              <a:rPr lang="en-US" sz="2066">
                <a:solidFill>
                  <a:srgbClr val="000000"/>
                </a:solidFill>
                <a:latin typeface="Raleway Bold"/>
              </a:rPr>
              <a:t>4. Ecological characteristics      </a:t>
            </a:r>
          </a:p>
          <a:p>
            <a:pPr algn="just">
              <a:lnSpc>
                <a:spcPts val="3368"/>
              </a:lnSpc>
            </a:pPr>
            <a:r>
              <a:rPr lang="en-US" sz="2066">
                <a:solidFill>
                  <a:srgbClr val="000000"/>
                </a:solidFill>
                <a:latin typeface="Raleway Bold"/>
              </a:rPr>
              <a:t> 5. Genetic characteristics</a:t>
            </a:r>
          </a:p>
          <a:p>
            <a:pPr algn="just">
              <a:lnSpc>
                <a:spcPts val="3368"/>
              </a:lnSpc>
            </a:pPr>
            <a:endParaRPr lang="en-US" sz="2066">
              <a:solidFill>
                <a:srgbClr val="000000"/>
              </a:solidFill>
              <a:latin typeface="Raleway Bold"/>
            </a:endParaRPr>
          </a:p>
          <a:p>
            <a:pPr algn="just">
              <a:lnSpc>
                <a:spcPts val="4346"/>
              </a:lnSpc>
            </a:pPr>
            <a:endParaRPr lang="en-US" sz="2066">
              <a:solidFill>
                <a:srgbClr val="000000"/>
              </a:solidFill>
              <a:latin typeface="Raleway Bold"/>
            </a:endParaRPr>
          </a:p>
        </p:txBody>
      </p:sp>
      <p:sp>
        <p:nvSpPr>
          <p:cNvPr id="7" name="Freeform 7"/>
          <p:cNvSpPr/>
          <p:nvPr/>
        </p:nvSpPr>
        <p:spPr>
          <a:xfrm>
            <a:off x="3230138" y="999311"/>
            <a:ext cx="5260108" cy="81763"/>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81122" y="-83361"/>
            <a:ext cx="11882377" cy="1851276"/>
          </a:xfrm>
          <a:prstGeom prst="rect">
            <a:avLst/>
          </a:prstGeom>
        </p:spPr>
        <p:txBody>
          <a:bodyPr lIns="0" tIns="0" rIns="0" bIns="0" rtlCol="0" anchor="t">
            <a:spAutoFit/>
          </a:bodyPr>
          <a:lstStyle/>
          <a:p>
            <a:pPr algn="ctr">
              <a:lnSpc>
                <a:spcPts val="3810"/>
              </a:lnSpc>
            </a:pPr>
            <a:endParaRPr sz="1200"/>
          </a:p>
          <a:p>
            <a:pPr algn="ctr">
              <a:lnSpc>
                <a:spcPts val="3302"/>
              </a:lnSpc>
            </a:pPr>
            <a:r>
              <a:rPr lang="en-US" sz="2600">
                <a:solidFill>
                  <a:srgbClr val="FF3131"/>
                </a:solidFill>
                <a:latin typeface="Eczar Bold"/>
              </a:rPr>
              <a:t>Technique used for determining microbial taxonomy and phylogeny</a:t>
            </a:r>
          </a:p>
          <a:p>
            <a:pPr algn="ctr">
              <a:lnSpc>
                <a:spcPts val="3810"/>
              </a:lnSpc>
            </a:pPr>
            <a:endParaRPr lang="en-US" sz="2600">
              <a:solidFill>
                <a:srgbClr val="FF3131"/>
              </a:solidFill>
              <a:latin typeface="Eczar Bold"/>
            </a:endParaRPr>
          </a:p>
          <a:p>
            <a:pPr algn="ctr">
              <a:lnSpc>
                <a:spcPts val="3810"/>
              </a:lnSpc>
            </a:pPr>
            <a:endParaRPr lang="en-US" sz="2600">
              <a:solidFill>
                <a:srgbClr val="FF3131"/>
              </a:solidFill>
              <a:latin typeface="Eczar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35469" y="-2054153"/>
            <a:ext cx="12462937" cy="3070289"/>
          </a:xfrm>
          <a:custGeom>
            <a:avLst/>
            <a:gdLst/>
            <a:ahLst/>
            <a:cxnLst/>
            <a:rect l="l" t="t" r="r" b="b"/>
            <a:pathLst>
              <a:path w="18694406" h="4605433">
                <a:moveTo>
                  <a:pt x="0" y="0"/>
                </a:moveTo>
                <a:lnTo>
                  <a:pt x="18694406" y="0"/>
                </a:lnTo>
                <a:lnTo>
                  <a:pt x="18694406" y="4605433"/>
                </a:lnTo>
                <a:lnTo>
                  <a:pt x="0" y="4605433"/>
                </a:lnTo>
                <a:lnTo>
                  <a:pt x="0" y="0"/>
                </a:lnTo>
                <a:close/>
              </a:path>
            </a:pathLst>
          </a:custGeom>
          <a:blipFill>
            <a:blip r:embed="rId2"/>
            <a:stretch>
              <a:fillRect t="-7590" b="-7590"/>
            </a:stretch>
          </a:blipFill>
        </p:spPr>
      </p:sp>
      <p:sp>
        <p:nvSpPr>
          <p:cNvPr id="3" name="Freeform 3"/>
          <p:cNvSpPr/>
          <p:nvPr/>
        </p:nvSpPr>
        <p:spPr>
          <a:xfrm>
            <a:off x="9235672" y="3894787"/>
            <a:ext cx="4541057" cy="4083167"/>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4" name="Freeform 4"/>
          <p:cNvSpPr/>
          <p:nvPr/>
        </p:nvSpPr>
        <p:spPr>
          <a:xfrm rot="-7038826">
            <a:off x="10853487" y="2523186"/>
            <a:ext cx="3352800" cy="27432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87424">
            <a:off x="7889789" y="3722905"/>
            <a:ext cx="4934331" cy="5323935"/>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6" name="TextBox 6"/>
          <p:cNvSpPr txBox="1"/>
          <p:nvPr/>
        </p:nvSpPr>
        <p:spPr>
          <a:xfrm>
            <a:off x="382010" y="1234427"/>
            <a:ext cx="10405597" cy="5285934"/>
          </a:xfrm>
          <a:prstGeom prst="rect">
            <a:avLst/>
          </a:prstGeom>
        </p:spPr>
        <p:txBody>
          <a:bodyPr lIns="0" tIns="0" rIns="0" bIns="0" rtlCol="0" anchor="t">
            <a:spAutoFit/>
          </a:bodyPr>
          <a:lstStyle/>
          <a:p>
            <a:pPr algn="just">
              <a:lnSpc>
                <a:spcPts val="3477"/>
              </a:lnSpc>
            </a:pPr>
            <a:r>
              <a:rPr lang="en-US" sz="2133">
                <a:solidFill>
                  <a:srgbClr val="FF3131"/>
                </a:solidFill>
                <a:latin typeface="Raleway Bold"/>
              </a:rPr>
              <a:t>1) Morphological characteristics</a:t>
            </a:r>
          </a:p>
          <a:p>
            <a:pPr algn="just">
              <a:lnSpc>
                <a:spcPts val="3368"/>
              </a:lnSpc>
            </a:pPr>
            <a:r>
              <a:rPr lang="en-US" sz="2066">
                <a:solidFill>
                  <a:srgbClr val="000000"/>
                </a:solidFill>
                <a:latin typeface="Raleway Bold"/>
              </a:rPr>
              <a:t>•</a:t>
            </a:r>
            <a:r>
              <a:rPr lang="en-US" sz="2066">
                <a:solidFill>
                  <a:srgbClr val="FF3131"/>
                </a:solidFill>
                <a:latin typeface="Raleway Bold"/>
              </a:rPr>
              <a:t> </a:t>
            </a:r>
            <a:r>
              <a:rPr lang="en-US" sz="2066">
                <a:solidFill>
                  <a:srgbClr val="000000"/>
                </a:solidFill>
                <a:latin typeface="Raleway Bold"/>
              </a:rPr>
              <a:t>Important in microbial taxonomy.</a:t>
            </a:r>
          </a:p>
          <a:p>
            <a:pPr algn="just">
              <a:lnSpc>
                <a:spcPts val="3368"/>
              </a:lnSpc>
            </a:pPr>
            <a:r>
              <a:rPr lang="en-US" sz="2066">
                <a:solidFill>
                  <a:srgbClr val="000000"/>
                </a:solidFill>
                <a:latin typeface="Raleway Bold"/>
              </a:rPr>
              <a:t>• Easy to study and analyze particularly in eukaryotic microorganism and more complex prokaryotes.</a:t>
            </a:r>
          </a:p>
          <a:p>
            <a:pPr algn="just">
              <a:lnSpc>
                <a:spcPts val="3368"/>
              </a:lnSpc>
            </a:pPr>
            <a:r>
              <a:rPr lang="en-US" sz="2066">
                <a:solidFill>
                  <a:srgbClr val="000000"/>
                </a:solidFill>
                <a:latin typeface="Raleway Bold"/>
              </a:rPr>
              <a:t>• Morphological similarity is often a good indication of  phylogenetic relatedness.</a:t>
            </a:r>
          </a:p>
          <a:p>
            <a:pPr algn="just">
              <a:lnSpc>
                <a:spcPts val="3368"/>
              </a:lnSpc>
            </a:pPr>
            <a:r>
              <a:rPr lang="en-US" sz="2066">
                <a:solidFill>
                  <a:srgbClr val="000000"/>
                </a:solidFill>
                <a:latin typeface="Raleway Bold"/>
              </a:rPr>
              <a:t>• Morphological characters are used in the classification and dentification of microorganism</a:t>
            </a:r>
          </a:p>
          <a:p>
            <a:pPr algn="just">
              <a:lnSpc>
                <a:spcPts val="3368"/>
              </a:lnSpc>
            </a:pPr>
            <a:r>
              <a:rPr lang="en-US" sz="2066">
                <a:solidFill>
                  <a:srgbClr val="000000"/>
                </a:solidFill>
                <a:latin typeface="Raleway Bold"/>
              </a:rPr>
              <a:t>• Light microscopy is an important tool.</a:t>
            </a:r>
          </a:p>
          <a:p>
            <a:pPr algn="just">
              <a:lnSpc>
                <a:spcPts val="3368"/>
              </a:lnSpc>
            </a:pPr>
            <a:r>
              <a:rPr lang="en-US" sz="2066">
                <a:solidFill>
                  <a:srgbClr val="000000"/>
                </a:solidFill>
                <a:latin typeface="Raleway Bold"/>
              </a:rPr>
              <a:t>• The transmission and scanning electron has greater importance to visualize all microbes.</a:t>
            </a:r>
          </a:p>
          <a:p>
            <a:pPr algn="just">
              <a:lnSpc>
                <a:spcPts val="3368"/>
              </a:lnSpc>
            </a:pPr>
            <a:endParaRPr lang="en-US" sz="2066">
              <a:solidFill>
                <a:srgbClr val="000000"/>
              </a:solidFill>
              <a:latin typeface="Raleway Bold"/>
            </a:endParaRPr>
          </a:p>
          <a:p>
            <a:pPr algn="just">
              <a:lnSpc>
                <a:spcPts val="4346"/>
              </a:lnSpc>
            </a:pPr>
            <a:endParaRPr lang="en-US" sz="2066">
              <a:solidFill>
                <a:srgbClr val="000000"/>
              </a:solidFill>
              <a:latin typeface="Raleway Bold"/>
            </a:endParaRPr>
          </a:p>
        </p:txBody>
      </p:sp>
      <p:sp>
        <p:nvSpPr>
          <p:cNvPr id="7" name="Freeform 7"/>
          <p:cNvSpPr/>
          <p:nvPr/>
        </p:nvSpPr>
        <p:spPr>
          <a:xfrm>
            <a:off x="3230138" y="999311"/>
            <a:ext cx="5260108" cy="81763"/>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2439200" y="45774"/>
            <a:ext cx="6213165" cy="1441677"/>
          </a:xfrm>
          <a:prstGeom prst="rect">
            <a:avLst/>
          </a:prstGeom>
        </p:spPr>
        <p:txBody>
          <a:bodyPr lIns="0" tIns="0" rIns="0" bIns="0" rtlCol="0" anchor="t">
            <a:spAutoFit/>
          </a:bodyPr>
          <a:lstStyle/>
          <a:p>
            <a:pPr algn="ctr">
              <a:lnSpc>
                <a:spcPts val="3810"/>
              </a:lnSpc>
            </a:pPr>
            <a:endParaRPr sz="1200"/>
          </a:p>
          <a:p>
            <a:pPr algn="ctr">
              <a:lnSpc>
                <a:spcPts val="3810"/>
              </a:lnSpc>
            </a:pPr>
            <a:r>
              <a:rPr lang="en-US" sz="3000">
                <a:solidFill>
                  <a:srgbClr val="FF3131"/>
                </a:solidFill>
                <a:latin typeface="Eczar Bold"/>
              </a:rPr>
              <a:t>Classification of organism</a:t>
            </a:r>
          </a:p>
          <a:p>
            <a:pPr algn="ctr">
              <a:lnSpc>
                <a:spcPts val="3810"/>
              </a:lnSpc>
            </a:pPr>
            <a:endParaRPr lang="en-US" sz="3000">
              <a:solidFill>
                <a:srgbClr val="FF3131"/>
              </a:solidFill>
              <a:latin typeface="Eczar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35469" y="-2054153"/>
            <a:ext cx="12462937" cy="3070289"/>
          </a:xfrm>
          <a:custGeom>
            <a:avLst/>
            <a:gdLst/>
            <a:ahLst/>
            <a:cxnLst/>
            <a:rect l="l" t="t" r="r" b="b"/>
            <a:pathLst>
              <a:path w="18694406" h="4605433">
                <a:moveTo>
                  <a:pt x="0" y="0"/>
                </a:moveTo>
                <a:lnTo>
                  <a:pt x="18694406" y="0"/>
                </a:lnTo>
                <a:lnTo>
                  <a:pt x="18694406" y="4605433"/>
                </a:lnTo>
                <a:lnTo>
                  <a:pt x="0" y="4605433"/>
                </a:lnTo>
                <a:lnTo>
                  <a:pt x="0" y="0"/>
                </a:lnTo>
                <a:close/>
              </a:path>
            </a:pathLst>
          </a:custGeom>
          <a:blipFill>
            <a:blip r:embed="rId2"/>
            <a:stretch>
              <a:fillRect t="-7590" b="-7590"/>
            </a:stretch>
          </a:blipFill>
        </p:spPr>
      </p:sp>
      <p:sp>
        <p:nvSpPr>
          <p:cNvPr id="3" name="Freeform 3"/>
          <p:cNvSpPr/>
          <p:nvPr/>
        </p:nvSpPr>
        <p:spPr>
          <a:xfrm>
            <a:off x="9235672" y="3894787"/>
            <a:ext cx="4541057" cy="4083167"/>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4" name="Freeform 4"/>
          <p:cNvSpPr/>
          <p:nvPr/>
        </p:nvSpPr>
        <p:spPr>
          <a:xfrm rot="-7038826">
            <a:off x="10853487" y="2523186"/>
            <a:ext cx="3352800" cy="27432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87424">
            <a:off x="7889789" y="3722905"/>
            <a:ext cx="4934331" cy="5323935"/>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6" name="Freeform 6"/>
          <p:cNvSpPr/>
          <p:nvPr/>
        </p:nvSpPr>
        <p:spPr>
          <a:xfrm>
            <a:off x="3230138" y="999311"/>
            <a:ext cx="5260108" cy="81763"/>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867399" y="1294280"/>
            <a:ext cx="7464844" cy="5251973"/>
          </a:xfrm>
          <a:custGeom>
            <a:avLst/>
            <a:gdLst/>
            <a:ahLst/>
            <a:cxnLst/>
            <a:rect l="l" t="t" r="r" b="b"/>
            <a:pathLst>
              <a:path w="11197266" h="7877959">
                <a:moveTo>
                  <a:pt x="0" y="0"/>
                </a:moveTo>
                <a:lnTo>
                  <a:pt x="11197266" y="0"/>
                </a:lnTo>
                <a:lnTo>
                  <a:pt x="11197266" y="7877959"/>
                </a:lnTo>
                <a:lnTo>
                  <a:pt x="0" y="7877959"/>
                </a:lnTo>
                <a:lnTo>
                  <a:pt x="0" y="0"/>
                </a:lnTo>
                <a:close/>
              </a:path>
            </a:pathLst>
          </a:custGeom>
          <a:blipFill>
            <a:blip r:embed="rId9"/>
            <a:stretch>
              <a:fillRect t="-1727" b="-5386"/>
            </a:stretch>
          </a:blipFill>
        </p:spPr>
      </p:sp>
      <p:sp>
        <p:nvSpPr>
          <p:cNvPr id="8" name="TextBox 8"/>
          <p:cNvSpPr txBox="1"/>
          <p:nvPr/>
        </p:nvSpPr>
        <p:spPr>
          <a:xfrm>
            <a:off x="2439200" y="45774"/>
            <a:ext cx="6213165" cy="1441677"/>
          </a:xfrm>
          <a:prstGeom prst="rect">
            <a:avLst/>
          </a:prstGeom>
        </p:spPr>
        <p:txBody>
          <a:bodyPr lIns="0" tIns="0" rIns="0" bIns="0" rtlCol="0" anchor="t">
            <a:spAutoFit/>
          </a:bodyPr>
          <a:lstStyle/>
          <a:p>
            <a:pPr algn="ctr">
              <a:lnSpc>
                <a:spcPts val="3810"/>
              </a:lnSpc>
            </a:pPr>
            <a:endParaRPr sz="1200"/>
          </a:p>
          <a:p>
            <a:pPr algn="ctr">
              <a:lnSpc>
                <a:spcPts val="3810"/>
              </a:lnSpc>
            </a:pPr>
            <a:r>
              <a:rPr lang="en-US" sz="3000">
                <a:solidFill>
                  <a:srgbClr val="FF3131"/>
                </a:solidFill>
                <a:latin typeface="Eczar Bold"/>
              </a:rPr>
              <a:t>Classification of organism</a:t>
            </a:r>
          </a:p>
          <a:p>
            <a:pPr algn="ctr">
              <a:lnSpc>
                <a:spcPts val="3810"/>
              </a:lnSpc>
            </a:pPr>
            <a:endParaRPr lang="en-US" sz="3000">
              <a:solidFill>
                <a:srgbClr val="FF3131"/>
              </a:solidFill>
              <a:latin typeface="Eczar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35469" y="-2054153"/>
            <a:ext cx="12462937" cy="3070289"/>
          </a:xfrm>
          <a:custGeom>
            <a:avLst/>
            <a:gdLst/>
            <a:ahLst/>
            <a:cxnLst/>
            <a:rect l="l" t="t" r="r" b="b"/>
            <a:pathLst>
              <a:path w="18694406" h="4605433">
                <a:moveTo>
                  <a:pt x="0" y="0"/>
                </a:moveTo>
                <a:lnTo>
                  <a:pt x="18694406" y="0"/>
                </a:lnTo>
                <a:lnTo>
                  <a:pt x="18694406" y="4605433"/>
                </a:lnTo>
                <a:lnTo>
                  <a:pt x="0" y="4605433"/>
                </a:lnTo>
                <a:lnTo>
                  <a:pt x="0" y="0"/>
                </a:lnTo>
                <a:close/>
              </a:path>
            </a:pathLst>
          </a:custGeom>
          <a:blipFill>
            <a:blip r:embed="rId2"/>
            <a:stretch>
              <a:fillRect t="-7590" b="-7590"/>
            </a:stretch>
          </a:blipFill>
        </p:spPr>
      </p:sp>
      <p:sp>
        <p:nvSpPr>
          <p:cNvPr id="3" name="Freeform 3"/>
          <p:cNvSpPr/>
          <p:nvPr/>
        </p:nvSpPr>
        <p:spPr>
          <a:xfrm>
            <a:off x="9235672" y="3894787"/>
            <a:ext cx="4541057" cy="4083167"/>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4" name="Freeform 4"/>
          <p:cNvSpPr/>
          <p:nvPr/>
        </p:nvSpPr>
        <p:spPr>
          <a:xfrm rot="-7038826">
            <a:off x="10853487" y="2523186"/>
            <a:ext cx="3352800" cy="27432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87424">
            <a:off x="7889789" y="3722905"/>
            <a:ext cx="4934331" cy="5323935"/>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6" name="TextBox 6"/>
          <p:cNvSpPr txBox="1"/>
          <p:nvPr/>
        </p:nvSpPr>
        <p:spPr>
          <a:xfrm>
            <a:off x="382010" y="1234427"/>
            <a:ext cx="10405597" cy="4056880"/>
          </a:xfrm>
          <a:prstGeom prst="rect">
            <a:avLst/>
          </a:prstGeom>
        </p:spPr>
        <p:txBody>
          <a:bodyPr lIns="0" tIns="0" rIns="0" bIns="0" rtlCol="0" anchor="t">
            <a:spAutoFit/>
          </a:bodyPr>
          <a:lstStyle/>
          <a:p>
            <a:pPr algn="just">
              <a:lnSpc>
                <a:spcPts val="3477"/>
              </a:lnSpc>
            </a:pPr>
            <a:r>
              <a:rPr lang="en-US" sz="2133">
                <a:solidFill>
                  <a:srgbClr val="FF3131"/>
                </a:solidFill>
                <a:latin typeface="Raleway Bold"/>
              </a:rPr>
              <a:t>2) Physiological and metabolic character</a:t>
            </a:r>
          </a:p>
          <a:p>
            <a:pPr algn="just">
              <a:lnSpc>
                <a:spcPts val="3477"/>
              </a:lnSpc>
            </a:pPr>
            <a:endParaRPr lang="en-US" sz="2133">
              <a:solidFill>
                <a:srgbClr val="FF3131"/>
              </a:solidFill>
              <a:latin typeface="Raleway Bold"/>
            </a:endParaRPr>
          </a:p>
          <a:p>
            <a:pPr algn="just">
              <a:lnSpc>
                <a:spcPts val="3477"/>
              </a:lnSpc>
            </a:pPr>
            <a:r>
              <a:rPr lang="en-US" sz="2133">
                <a:solidFill>
                  <a:srgbClr val="000000"/>
                </a:solidFill>
                <a:latin typeface="Raleway Bold"/>
              </a:rPr>
              <a:t>• Are very useful because they are related to the nature and activity of microbial enzymes and transport proteins.</a:t>
            </a:r>
          </a:p>
          <a:p>
            <a:pPr algn="just">
              <a:lnSpc>
                <a:spcPts val="3477"/>
              </a:lnSpc>
            </a:pPr>
            <a:endParaRPr lang="en-US" sz="2133">
              <a:solidFill>
                <a:srgbClr val="000000"/>
              </a:solidFill>
              <a:latin typeface="Raleway Bold"/>
            </a:endParaRPr>
          </a:p>
          <a:p>
            <a:pPr algn="just">
              <a:lnSpc>
                <a:spcPts val="3477"/>
              </a:lnSpc>
            </a:pPr>
            <a:r>
              <a:rPr lang="en-US" sz="2133">
                <a:solidFill>
                  <a:srgbClr val="000000"/>
                </a:solidFill>
                <a:latin typeface="Raleway Bold"/>
              </a:rPr>
              <a:t>• Proteins are gene product, analysis of these characteristics provides an indirect comparison of microbial genomes.</a:t>
            </a:r>
          </a:p>
          <a:p>
            <a:pPr algn="just">
              <a:lnSpc>
                <a:spcPts val="3368"/>
              </a:lnSpc>
            </a:pPr>
            <a:endParaRPr lang="en-US" sz="2133">
              <a:solidFill>
                <a:srgbClr val="000000"/>
              </a:solidFill>
              <a:latin typeface="Raleway Bold"/>
            </a:endParaRPr>
          </a:p>
          <a:p>
            <a:pPr algn="just">
              <a:lnSpc>
                <a:spcPts val="4346"/>
              </a:lnSpc>
            </a:pPr>
            <a:endParaRPr lang="en-US" sz="2133">
              <a:solidFill>
                <a:srgbClr val="000000"/>
              </a:solidFill>
              <a:latin typeface="Raleway Bold"/>
            </a:endParaRPr>
          </a:p>
        </p:txBody>
      </p:sp>
      <p:sp>
        <p:nvSpPr>
          <p:cNvPr id="7" name="Freeform 7"/>
          <p:cNvSpPr/>
          <p:nvPr/>
        </p:nvSpPr>
        <p:spPr>
          <a:xfrm>
            <a:off x="3230138" y="999311"/>
            <a:ext cx="5260108" cy="81763"/>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2439200" y="45774"/>
            <a:ext cx="6213165" cy="1441677"/>
          </a:xfrm>
          <a:prstGeom prst="rect">
            <a:avLst/>
          </a:prstGeom>
        </p:spPr>
        <p:txBody>
          <a:bodyPr lIns="0" tIns="0" rIns="0" bIns="0" rtlCol="0" anchor="t">
            <a:spAutoFit/>
          </a:bodyPr>
          <a:lstStyle/>
          <a:p>
            <a:pPr algn="ctr">
              <a:lnSpc>
                <a:spcPts val="3810"/>
              </a:lnSpc>
            </a:pPr>
            <a:endParaRPr sz="1200"/>
          </a:p>
          <a:p>
            <a:pPr algn="ctr">
              <a:lnSpc>
                <a:spcPts val="3810"/>
              </a:lnSpc>
            </a:pPr>
            <a:r>
              <a:rPr lang="en-US" sz="3000">
                <a:solidFill>
                  <a:srgbClr val="FF3131"/>
                </a:solidFill>
                <a:latin typeface="Eczar Bold"/>
              </a:rPr>
              <a:t>Classification of organism</a:t>
            </a:r>
          </a:p>
          <a:p>
            <a:pPr algn="ctr">
              <a:lnSpc>
                <a:spcPts val="3810"/>
              </a:lnSpc>
            </a:pPr>
            <a:endParaRPr lang="en-US" sz="3000">
              <a:solidFill>
                <a:srgbClr val="FF3131"/>
              </a:solidFill>
              <a:latin typeface="Eczar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35469" y="-2054153"/>
            <a:ext cx="12462937" cy="3070289"/>
          </a:xfrm>
          <a:custGeom>
            <a:avLst/>
            <a:gdLst/>
            <a:ahLst/>
            <a:cxnLst/>
            <a:rect l="l" t="t" r="r" b="b"/>
            <a:pathLst>
              <a:path w="18694406" h="4605433">
                <a:moveTo>
                  <a:pt x="0" y="0"/>
                </a:moveTo>
                <a:lnTo>
                  <a:pt x="18694406" y="0"/>
                </a:lnTo>
                <a:lnTo>
                  <a:pt x="18694406" y="4605433"/>
                </a:lnTo>
                <a:lnTo>
                  <a:pt x="0" y="4605433"/>
                </a:lnTo>
                <a:lnTo>
                  <a:pt x="0" y="0"/>
                </a:lnTo>
                <a:close/>
              </a:path>
            </a:pathLst>
          </a:custGeom>
          <a:blipFill>
            <a:blip r:embed="rId2"/>
            <a:stretch>
              <a:fillRect t="-7590" b="-7590"/>
            </a:stretch>
          </a:blipFill>
        </p:spPr>
      </p:sp>
      <p:sp>
        <p:nvSpPr>
          <p:cNvPr id="3" name="Freeform 3"/>
          <p:cNvSpPr/>
          <p:nvPr/>
        </p:nvSpPr>
        <p:spPr>
          <a:xfrm>
            <a:off x="9235672" y="3894787"/>
            <a:ext cx="4541057" cy="4083167"/>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4" name="Freeform 4"/>
          <p:cNvSpPr/>
          <p:nvPr/>
        </p:nvSpPr>
        <p:spPr>
          <a:xfrm rot="-7038826">
            <a:off x="10853487" y="2523186"/>
            <a:ext cx="3352800" cy="27432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87424">
            <a:off x="7889789" y="3722905"/>
            <a:ext cx="4934331" cy="5323935"/>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6" name="Freeform 6"/>
          <p:cNvSpPr/>
          <p:nvPr/>
        </p:nvSpPr>
        <p:spPr>
          <a:xfrm>
            <a:off x="3230138" y="999311"/>
            <a:ext cx="5260108" cy="81763"/>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300802" y="1294422"/>
            <a:ext cx="7995598" cy="5050015"/>
          </a:xfrm>
          <a:custGeom>
            <a:avLst/>
            <a:gdLst/>
            <a:ahLst/>
            <a:cxnLst/>
            <a:rect l="l" t="t" r="r" b="b"/>
            <a:pathLst>
              <a:path w="12658069" h="7801092">
                <a:moveTo>
                  <a:pt x="0" y="0"/>
                </a:moveTo>
                <a:lnTo>
                  <a:pt x="12658069" y="0"/>
                </a:lnTo>
                <a:lnTo>
                  <a:pt x="12658069" y="7801092"/>
                </a:lnTo>
                <a:lnTo>
                  <a:pt x="0" y="7801092"/>
                </a:lnTo>
                <a:lnTo>
                  <a:pt x="0" y="0"/>
                </a:lnTo>
                <a:close/>
              </a:path>
            </a:pathLst>
          </a:custGeom>
          <a:blipFill>
            <a:blip r:embed="rId9"/>
            <a:stretch>
              <a:fillRect t="-1238" r="-10075" b="-2371"/>
            </a:stretch>
          </a:blipFill>
        </p:spPr>
      </p:sp>
      <p:sp>
        <p:nvSpPr>
          <p:cNvPr id="8" name="TextBox 8"/>
          <p:cNvSpPr txBox="1"/>
          <p:nvPr/>
        </p:nvSpPr>
        <p:spPr>
          <a:xfrm>
            <a:off x="2439200" y="45774"/>
            <a:ext cx="6213165" cy="1441677"/>
          </a:xfrm>
          <a:prstGeom prst="rect">
            <a:avLst/>
          </a:prstGeom>
        </p:spPr>
        <p:txBody>
          <a:bodyPr lIns="0" tIns="0" rIns="0" bIns="0" rtlCol="0" anchor="t">
            <a:spAutoFit/>
          </a:bodyPr>
          <a:lstStyle/>
          <a:p>
            <a:pPr algn="ctr">
              <a:lnSpc>
                <a:spcPts val="3810"/>
              </a:lnSpc>
            </a:pPr>
            <a:endParaRPr sz="1200"/>
          </a:p>
          <a:p>
            <a:pPr algn="ctr">
              <a:lnSpc>
                <a:spcPts val="3810"/>
              </a:lnSpc>
            </a:pPr>
            <a:r>
              <a:rPr lang="en-US" sz="3000">
                <a:solidFill>
                  <a:srgbClr val="FF3131"/>
                </a:solidFill>
                <a:latin typeface="Eczar Bold"/>
              </a:rPr>
              <a:t>Classification of organism</a:t>
            </a:r>
          </a:p>
          <a:p>
            <a:pPr algn="ctr">
              <a:lnSpc>
                <a:spcPts val="3810"/>
              </a:lnSpc>
            </a:pPr>
            <a:endParaRPr lang="en-US" sz="3000">
              <a:solidFill>
                <a:srgbClr val="FF3131"/>
              </a:solidFill>
              <a:latin typeface="Eczar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794</Words>
  <Application>Microsoft Office PowerPoint</Application>
  <PresentationFormat>Widescreen</PresentationFormat>
  <Paragraphs>98</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Eczar Bold</vt:lpstr>
      <vt:lpstr>Raleway</vt:lpstr>
      <vt:lpstr>Raleway Bold</vt:lpstr>
      <vt:lpstr>TT Chocolates</vt:lpstr>
      <vt:lpstr>TT Chocolates Bold</vt:lpstr>
      <vt:lpstr>TT Chocolates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saadmahdi saadmahdi</dc:creator>
  <cp:lastModifiedBy>saadmahdi saadmahdi</cp:lastModifiedBy>
  <cp:revision>3</cp:revision>
  <dcterms:created xsi:type="dcterms:W3CDTF">2024-03-20T23:21:05Z</dcterms:created>
  <dcterms:modified xsi:type="dcterms:W3CDTF">2024-03-20T23:25:25Z</dcterms:modified>
</cp:coreProperties>
</file>